
<file path=[Content_Types].xml><?xml version="1.0" encoding="utf-8"?>
<Types xmlns="http://schemas.openxmlformats.org/package/2006/content-types">
  <Default Extension="png" ContentType="image/png"/>
  <Default Extension="bin" ContentType="application/vnd.openxmlformats-officedocument.oleObject"/>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5"/>
  </p:notesMasterIdLst>
  <p:handoutMasterIdLst>
    <p:handoutMasterId r:id="rId56"/>
  </p:handoutMasterIdLst>
  <p:sldIdLst>
    <p:sldId id="261" r:id="rId2"/>
    <p:sldId id="343" r:id="rId3"/>
    <p:sldId id="344" r:id="rId4"/>
    <p:sldId id="342" r:id="rId5"/>
    <p:sldId id="346" r:id="rId6"/>
    <p:sldId id="313" r:id="rId7"/>
    <p:sldId id="314" r:id="rId8"/>
    <p:sldId id="315" r:id="rId9"/>
    <p:sldId id="316" r:id="rId10"/>
    <p:sldId id="317" r:id="rId11"/>
    <p:sldId id="318" r:id="rId12"/>
    <p:sldId id="319" r:id="rId13"/>
    <p:sldId id="320" r:id="rId14"/>
    <p:sldId id="321" r:id="rId15"/>
    <p:sldId id="322" r:id="rId16"/>
    <p:sldId id="323" r:id="rId17"/>
    <p:sldId id="324" r:id="rId18"/>
    <p:sldId id="325" r:id="rId19"/>
    <p:sldId id="326" r:id="rId20"/>
    <p:sldId id="327" r:id="rId21"/>
    <p:sldId id="328" r:id="rId22"/>
    <p:sldId id="329" r:id="rId23"/>
    <p:sldId id="330" r:id="rId24"/>
    <p:sldId id="331" r:id="rId25"/>
    <p:sldId id="332" r:id="rId26"/>
    <p:sldId id="333" r:id="rId27"/>
    <p:sldId id="334" r:id="rId28"/>
    <p:sldId id="335" r:id="rId29"/>
    <p:sldId id="336" r:id="rId30"/>
    <p:sldId id="337" r:id="rId31"/>
    <p:sldId id="338"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293" r:id="rId52"/>
    <p:sldId id="339" r:id="rId53"/>
    <p:sldId id="340" r:id="rId54"/>
  </p:sldIdLst>
  <p:sldSz cx="12192000" cy="6858000"/>
  <p:notesSz cx="6858000" cy="9144000"/>
  <p:defaultTextStyle>
    <a:defPPr rtl="0">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06" autoAdjust="0"/>
  </p:normalViewPr>
  <p:slideViewPr>
    <p:cSldViewPr snapToGrid="0">
      <p:cViewPr varScale="1">
        <p:scale>
          <a:sx n="88" d="100"/>
          <a:sy n="88" d="100"/>
        </p:scale>
        <p:origin x="494" y="62"/>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0" d="100"/>
          <a:sy n="90" d="100"/>
        </p:scale>
        <p:origin x="3774"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l-PL"/>
          </a:p>
        </p:txBody>
      </p:sp>
      <p:sp>
        <p:nvSpPr>
          <p:cNvPr id="3" name="Data — symbol zastępcz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1F6B162-B019-4558-B36F-3F7010E42FDF}" type="datetime1">
              <a:rPr lang="pl-PL" smtClean="0"/>
              <a:t>11.03.2019</a:t>
            </a:fld>
            <a:endParaRPr lang="pl-PL" dirty="0"/>
          </a:p>
        </p:txBody>
      </p:sp>
      <p:sp>
        <p:nvSpPr>
          <p:cNvPr id="4" name="Stopka — symbol zastępczy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l-PL"/>
          </a:p>
        </p:txBody>
      </p:sp>
      <p:sp>
        <p:nvSpPr>
          <p:cNvPr id="5" name="Numer slajdu — symbol zastępczy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pl-PL" smtClean="0"/>
              <a:t>‹#›</a:t>
            </a:fld>
            <a:endParaRPr lang="pl-PL"/>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l-PL" noProof="0"/>
          </a:p>
        </p:txBody>
      </p:sp>
      <p:sp>
        <p:nvSpPr>
          <p:cNvPr id="3" name="Data — symbol zastępcz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D5293-0EA9-4B42-A238-C80836CA7D9E}" type="datetime1">
              <a:rPr lang="pl-PL" smtClean="0"/>
              <a:pPr/>
              <a:t>11.03.2019</a:t>
            </a:fld>
            <a:endParaRPr lang="pl-PL" dirty="0"/>
          </a:p>
        </p:txBody>
      </p:sp>
      <p:sp>
        <p:nvSpPr>
          <p:cNvPr id="4" name="Obraz slajdu — symbol zastępczy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l-PL" noProof="0"/>
          </a:p>
        </p:txBody>
      </p:sp>
      <p:sp>
        <p:nvSpPr>
          <p:cNvPr id="5" name="Notatki — symbol zastępczy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pl-PL" noProof="0" dirty="0" smtClean="0"/>
              <a:t>Edytuj style wzorca tekstu</a:t>
            </a:r>
          </a:p>
          <a:p>
            <a:pPr lvl="1" rtl="0"/>
            <a:r>
              <a:rPr lang="pl-PL" noProof="0" dirty="0" smtClean="0"/>
              <a:t>Drugi </a:t>
            </a:r>
            <a:r>
              <a:rPr lang="pl-PL" noProof="0" dirty="0"/>
              <a:t>poziom</a:t>
            </a:r>
          </a:p>
          <a:p>
            <a:pPr lvl="2" rtl="0"/>
            <a:r>
              <a:rPr lang="pl-PL" noProof="0" dirty="0"/>
              <a:t>Trzeci poziom</a:t>
            </a:r>
          </a:p>
          <a:p>
            <a:pPr lvl="3" rtl="0"/>
            <a:r>
              <a:rPr lang="pl-PL" noProof="0" dirty="0"/>
              <a:t>Czwarty poziom</a:t>
            </a:r>
          </a:p>
          <a:p>
            <a:pPr lvl="4" rtl="0"/>
            <a:r>
              <a:rPr lang="pl-PL" noProof="0" dirty="0"/>
              <a:t>Piąty poziom</a:t>
            </a:r>
          </a:p>
        </p:txBody>
      </p:sp>
      <p:sp>
        <p:nvSpPr>
          <p:cNvPr id="6" name="Stopka — symbol zastępczy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l-PL" noProof="0"/>
          </a:p>
        </p:txBody>
      </p:sp>
      <p:sp>
        <p:nvSpPr>
          <p:cNvPr id="7" name="Numer slajdu — symbol zastępczy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2869989-EB00-4EE7-BCB5-25BDC5BB29F8}" type="slidenum">
              <a:rPr lang="pl-PL" noProof="0" smtClean="0"/>
              <a:t>‹#›</a:t>
            </a:fld>
            <a:endParaRPr lang="pl-PL" noProof="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pPr rtl="0"/>
            <a:fld id="{82869989-EB00-4EE7-BCB5-25BDC5BB29F8}" type="slidenum">
              <a:rPr lang="pl-PL" smtClean="0"/>
              <a:t>1</a:t>
            </a:fld>
            <a:endParaRPr lang="pl-PL"/>
          </a:p>
        </p:txBody>
      </p:sp>
    </p:spTree>
    <p:extLst>
      <p:ext uri="{BB962C8B-B14F-4D97-AF65-F5344CB8AC3E}">
        <p14:creationId xmlns:p14="http://schemas.microsoft.com/office/powerpoint/2010/main" val="1594022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10"/>
          </p:nvPr>
        </p:nvSpPr>
        <p:spPr/>
        <p:txBody>
          <a:bodyPr/>
          <a:lstStyle/>
          <a:p>
            <a:fld id="{AEB90FDA-8D92-4C52-8A98-95E3ED0ABF05}" type="slidenum">
              <a:rPr lang="lt-LT" smtClean="0"/>
              <a:t>5</a:t>
            </a:fld>
            <a:endParaRPr lang="lt-LT"/>
          </a:p>
        </p:txBody>
      </p:sp>
    </p:spTree>
    <p:extLst>
      <p:ext uri="{BB962C8B-B14F-4D97-AF65-F5344CB8AC3E}">
        <p14:creationId xmlns:p14="http://schemas.microsoft.com/office/powerpoint/2010/main" val="1443214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grpSp>
        <p:nvGrpSpPr>
          <p:cNvPr id="5" name="Grupa 4"/>
          <p:cNvGrpSpPr/>
          <p:nvPr userDrawn="1"/>
        </p:nvGrpSpPr>
        <p:grpSpPr bwMode="hidden">
          <a:xfrm>
            <a:off x="-1" y="0"/>
            <a:ext cx="12192002" cy="6858000"/>
            <a:chOff x="-1" y="0"/>
            <a:chExt cx="12192002" cy="6858000"/>
          </a:xfrm>
        </p:grpSpPr>
        <p:cxnSp>
          <p:nvCxnSpPr>
            <p:cNvPr id="6" name="Łącznik prosty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Łącznik prosty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Łącznik prosty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Łącznik prosty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Łącznik prosty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Łącznik prosty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Łącznik prosty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Łącznik prosty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Łącznik prosty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Łącznik prosty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Łącznik prosty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Łącznik prosty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Łącznik prosty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Łącznik prosty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Łącznik prosty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Łącznik prosty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upa 22"/>
            <p:cNvGrpSpPr/>
            <p:nvPr userDrawn="1"/>
          </p:nvGrpSpPr>
          <p:grpSpPr bwMode="hidden">
            <a:xfrm>
              <a:off x="-1" y="0"/>
              <a:ext cx="12192001" cy="6858000"/>
              <a:chOff x="-1" y="0"/>
              <a:chExt cx="12192001" cy="6858000"/>
            </a:xfrm>
          </p:grpSpPr>
          <p:cxnSp>
            <p:nvCxnSpPr>
              <p:cNvPr id="41" name="Łącznik prosty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Łącznik prosty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Łącznik prosty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Łącznik prosty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Łącznik prosty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upa 45"/>
              <p:cNvGrpSpPr/>
              <p:nvPr/>
            </p:nvGrpSpPr>
            <p:grpSpPr bwMode="hidden">
              <a:xfrm>
                <a:off x="6327885" y="0"/>
                <a:ext cx="5864115" cy="5898673"/>
                <a:chOff x="6327885" y="0"/>
                <a:chExt cx="5864115" cy="5898673"/>
              </a:xfrm>
            </p:grpSpPr>
            <p:cxnSp>
              <p:nvCxnSpPr>
                <p:cNvPr id="52" name="Łącznik prosty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Łącznik prosty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Łącznik prosty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Łącznik prosty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Łącznik prosty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Łącznik prosty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Łącznik prosty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Łącznik prosty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Łącznik prosty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Łącznik prosty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upa 23"/>
            <p:cNvGrpSpPr/>
            <p:nvPr userDrawn="1"/>
          </p:nvGrpSpPr>
          <p:grpSpPr bwMode="hidden">
            <a:xfrm flipH="1">
              <a:off x="0" y="0"/>
              <a:ext cx="12192001" cy="6858000"/>
              <a:chOff x="-1" y="0"/>
              <a:chExt cx="12192001" cy="6858000"/>
            </a:xfrm>
          </p:grpSpPr>
          <p:cxnSp>
            <p:nvCxnSpPr>
              <p:cNvPr id="25" name="Łącznik prosty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Łącznik prosty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Łącznik prosty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Łącznik prosty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Łącznik prosty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upa 29"/>
              <p:cNvGrpSpPr/>
              <p:nvPr/>
            </p:nvGrpSpPr>
            <p:grpSpPr bwMode="hidden">
              <a:xfrm>
                <a:off x="6327885" y="0"/>
                <a:ext cx="5864115" cy="5898673"/>
                <a:chOff x="6327885" y="0"/>
                <a:chExt cx="5864115" cy="5898673"/>
              </a:xfrm>
            </p:grpSpPr>
            <p:cxnSp>
              <p:nvCxnSpPr>
                <p:cNvPr id="36" name="Łącznik prosty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Łącznik prosty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Łącznik prosty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Łącznik prosty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Łącznik prosty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Łącznik prosty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Łącznik prosty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Łącznik prosty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Łącznik prosty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Łącznik prosty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ytuł 1"/>
          <p:cNvSpPr>
            <a:spLocks noGrp="1"/>
          </p:cNvSpPr>
          <p:nvPr>
            <p:ph type="ctrTitle" hasCustomPrompt="1"/>
          </p:nvPr>
        </p:nvSpPr>
        <p:spPr>
          <a:xfrm>
            <a:off x="1293845" y="1909346"/>
            <a:ext cx="9604310" cy="3383280"/>
          </a:xfrm>
        </p:spPr>
        <p:txBody>
          <a:bodyPr rtlCol="0" anchor="b">
            <a:normAutofit/>
          </a:bodyPr>
          <a:lstStyle>
            <a:lvl1pPr algn="l">
              <a:lnSpc>
                <a:spcPct val="76000"/>
              </a:lnSpc>
              <a:defRPr sz="8000" cap="none" baseline="0">
                <a:solidFill>
                  <a:schemeClr val="tx1"/>
                </a:solidFill>
              </a:defRPr>
            </a:lvl1pPr>
          </a:lstStyle>
          <a:p>
            <a:pPr rtl="0"/>
            <a:r>
              <a:rPr lang="pl-PL" noProof="0"/>
              <a:t>Kliknij, aby edytować styl wzorca tytułu</a:t>
            </a:r>
          </a:p>
        </p:txBody>
      </p:sp>
      <p:sp>
        <p:nvSpPr>
          <p:cNvPr id="3" name="Podtytuł 2"/>
          <p:cNvSpPr>
            <a:spLocks noGrp="1"/>
          </p:cNvSpPr>
          <p:nvPr>
            <p:ph type="subTitle" idx="1"/>
          </p:nvPr>
        </p:nvSpPr>
        <p:spPr>
          <a:xfrm>
            <a:off x="1293845" y="5432564"/>
            <a:ext cx="9604310" cy="457200"/>
          </a:xfrm>
        </p:spPr>
        <p:txBody>
          <a:bodyPr rtlCol="0">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l-PL" noProof="0" smtClean="0"/>
              <a:t>Kliknij, aby edytować styl wzorca podtytułu</a:t>
            </a:r>
            <a:endParaRPr lang="pl-PL" noProof="0" dirty="0"/>
          </a:p>
        </p:txBody>
      </p:sp>
      <p:cxnSp>
        <p:nvCxnSpPr>
          <p:cNvPr id="58" name="Łącznik prosty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rtlCol="0"/>
          <a:lstStyle/>
          <a:p>
            <a:pPr rtl="0"/>
            <a:r>
              <a:rPr lang="pl-PL" noProof="0"/>
              <a:t>Kliknij, aby edytować styl wzorca tytułu</a:t>
            </a:r>
          </a:p>
        </p:txBody>
      </p:sp>
      <p:sp>
        <p:nvSpPr>
          <p:cNvPr id="3" name="Tekst pionowy — symbol zastępczy 2"/>
          <p:cNvSpPr>
            <a:spLocks noGrp="1"/>
          </p:cNvSpPr>
          <p:nvPr>
            <p:ph type="body" orient="vert" idx="1"/>
          </p:nvPr>
        </p:nvSpPr>
        <p:spPr/>
        <p:txBody>
          <a:bodyPr vert="eaVert" rtlCol="0"/>
          <a:lstStyle>
            <a:lvl1pPr rtl="0">
              <a:defRPr/>
            </a:lvl1pPr>
          </a:lstStyle>
          <a:p>
            <a:pPr lvl="0" rtl="0"/>
            <a:r>
              <a:rPr lang="pl-PL" noProof="0" smtClean="0"/>
              <a:t>Edytuj style wzorca tekstu</a:t>
            </a:r>
          </a:p>
          <a:p>
            <a:pPr lvl="1" rtl="0"/>
            <a:r>
              <a:rPr lang="pl-PL" noProof="0" smtClean="0"/>
              <a:t>Drugi poziom</a:t>
            </a:r>
          </a:p>
          <a:p>
            <a:pPr lvl="2" rtl="0"/>
            <a:r>
              <a:rPr lang="pl-PL" noProof="0" smtClean="0"/>
              <a:t>Trzeci poziom</a:t>
            </a:r>
          </a:p>
          <a:p>
            <a:pPr lvl="3" rtl="0"/>
            <a:r>
              <a:rPr lang="pl-PL" noProof="0" smtClean="0"/>
              <a:t>Czwarty poziom</a:t>
            </a:r>
          </a:p>
          <a:p>
            <a:pPr lvl="4" rtl="0"/>
            <a:r>
              <a:rPr lang="pl-PL" noProof="0" smtClean="0"/>
              <a:t>Piąty poziom</a:t>
            </a:r>
            <a:endParaRPr lang="pl-PL" noProof="0" dirty="0"/>
          </a:p>
        </p:txBody>
      </p:sp>
      <p:sp>
        <p:nvSpPr>
          <p:cNvPr id="5" name="Stopka — symbol zastępczy 4"/>
          <p:cNvSpPr>
            <a:spLocks noGrp="1"/>
          </p:cNvSpPr>
          <p:nvPr>
            <p:ph type="ftr" sz="quarter" idx="11"/>
          </p:nvPr>
        </p:nvSpPr>
        <p:spPr/>
        <p:txBody>
          <a:bodyPr rtlCol="0"/>
          <a:lstStyle/>
          <a:p>
            <a:pPr rtl="0"/>
            <a:r>
              <a:rPr lang="pl-PL" noProof="0" smtClean="0"/>
              <a:t>https://goo.gl/Cr3yHf </a:t>
            </a:r>
            <a:endParaRPr lang="pl-PL" noProof="0"/>
          </a:p>
        </p:txBody>
      </p:sp>
      <p:sp>
        <p:nvSpPr>
          <p:cNvPr id="4" name="Data — symbol zastępczy 3"/>
          <p:cNvSpPr>
            <a:spLocks noGrp="1"/>
          </p:cNvSpPr>
          <p:nvPr>
            <p:ph type="dt" sz="half" idx="10"/>
          </p:nvPr>
        </p:nvSpPr>
        <p:spPr/>
        <p:txBody>
          <a:bodyPr rtlCol="0"/>
          <a:lstStyle>
            <a:lvl1pPr>
              <a:defRPr/>
            </a:lvl1pPr>
          </a:lstStyle>
          <a:p>
            <a:fld id="{C41EB69E-AC5C-4194-BC9C-787BFCEE0FA7}" type="datetime1">
              <a:rPr lang="pl-PL" smtClean="0"/>
              <a:t>11.03.2019</a:t>
            </a:fld>
            <a:endParaRPr lang="pl-PL" dirty="0"/>
          </a:p>
        </p:txBody>
      </p:sp>
      <p:sp>
        <p:nvSpPr>
          <p:cNvPr id="6" name="Numer slajdu — symbol zastępczy 5"/>
          <p:cNvSpPr>
            <a:spLocks noGrp="1"/>
          </p:cNvSpPr>
          <p:nvPr>
            <p:ph type="sldNum" sz="quarter" idx="12"/>
          </p:nvPr>
        </p:nvSpPr>
        <p:spPr/>
        <p:txBody>
          <a:bodyPr rtlCol="0"/>
          <a:lstStyle/>
          <a:p>
            <a:pPr rtl="0"/>
            <a:fld id="{E31375A4-56A4-47D6-9801-1991572033F7}" type="slidenum">
              <a:rPr lang="pl-PL" noProof="0" smtClean="0"/>
              <a:t>‹#›</a:t>
            </a:fld>
            <a:endParaRPr lang="pl-PL" noProof="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hasCustomPrompt="1"/>
          </p:nvPr>
        </p:nvSpPr>
        <p:spPr>
          <a:xfrm>
            <a:off x="9209314" y="489856"/>
            <a:ext cx="1687286" cy="5301343"/>
          </a:xfrm>
        </p:spPr>
        <p:txBody>
          <a:bodyPr vert="eaVert" rtlCol="0"/>
          <a:lstStyle/>
          <a:p>
            <a:pPr rtl="0"/>
            <a:r>
              <a:rPr lang="pl-PL" noProof="0"/>
              <a:t>Kliknij, aby edytować styl wzorca tytułu</a:t>
            </a:r>
          </a:p>
        </p:txBody>
      </p:sp>
      <p:sp>
        <p:nvSpPr>
          <p:cNvPr id="3" name="Tekst pionowy — symbol zastępczy 2"/>
          <p:cNvSpPr>
            <a:spLocks noGrp="1"/>
          </p:cNvSpPr>
          <p:nvPr>
            <p:ph type="body" orient="vert" idx="1"/>
          </p:nvPr>
        </p:nvSpPr>
        <p:spPr>
          <a:xfrm>
            <a:off x="1295399" y="489856"/>
            <a:ext cx="7587344" cy="5301343"/>
          </a:xfrm>
        </p:spPr>
        <p:txBody>
          <a:bodyPr vert="eaVert" rtlCol="0"/>
          <a:lstStyle>
            <a:lvl1pPr rtl="0">
              <a:defRPr/>
            </a:lvl1pPr>
          </a:lstStyle>
          <a:p>
            <a:pPr lvl="0" rtl="0"/>
            <a:r>
              <a:rPr lang="pl-PL" noProof="0" smtClean="0"/>
              <a:t>Edytuj style wzorca tekstu</a:t>
            </a:r>
          </a:p>
          <a:p>
            <a:pPr lvl="1" rtl="0"/>
            <a:r>
              <a:rPr lang="pl-PL" noProof="0" smtClean="0"/>
              <a:t>Drugi poziom</a:t>
            </a:r>
          </a:p>
          <a:p>
            <a:pPr lvl="2" rtl="0"/>
            <a:r>
              <a:rPr lang="pl-PL" noProof="0" smtClean="0"/>
              <a:t>Trzeci poziom</a:t>
            </a:r>
          </a:p>
          <a:p>
            <a:pPr lvl="3" rtl="0"/>
            <a:r>
              <a:rPr lang="pl-PL" noProof="0" smtClean="0"/>
              <a:t>Czwarty poziom</a:t>
            </a:r>
          </a:p>
          <a:p>
            <a:pPr lvl="4" rtl="0"/>
            <a:r>
              <a:rPr lang="pl-PL" noProof="0" smtClean="0"/>
              <a:t>Piąty poziom</a:t>
            </a:r>
            <a:endParaRPr lang="pl-PL" noProof="0" dirty="0"/>
          </a:p>
        </p:txBody>
      </p:sp>
      <p:sp>
        <p:nvSpPr>
          <p:cNvPr id="5" name="Stopka — symbol zastępczy 4"/>
          <p:cNvSpPr>
            <a:spLocks noGrp="1"/>
          </p:cNvSpPr>
          <p:nvPr>
            <p:ph type="ftr" sz="quarter" idx="11"/>
          </p:nvPr>
        </p:nvSpPr>
        <p:spPr/>
        <p:txBody>
          <a:bodyPr rtlCol="0"/>
          <a:lstStyle/>
          <a:p>
            <a:pPr rtl="0"/>
            <a:r>
              <a:rPr lang="pl-PL" noProof="0" smtClean="0"/>
              <a:t>https://goo.gl/Cr3yHf </a:t>
            </a:r>
            <a:endParaRPr lang="pl-PL" noProof="0"/>
          </a:p>
        </p:txBody>
      </p:sp>
      <p:sp>
        <p:nvSpPr>
          <p:cNvPr id="4" name="Data — symbol zastępczy 3"/>
          <p:cNvSpPr>
            <a:spLocks noGrp="1"/>
          </p:cNvSpPr>
          <p:nvPr>
            <p:ph type="dt" sz="half" idx="10"/>
          </p:nvPr>
        </p:nvSpPr>
        <p:spPr/>
        <p:txBody>
          <a:bodyPr rtlCol="0"/>
          <a:lstStyle>
            <a:lvl1pPr>
              <a:defRPr/>
            </a:lvl1pPr>
          </a:lstStyle>
          <a:p>
            <a:fld id="{9FF5384B-7AB1-44B5-A396-5E4E09172987}" type="datetime1">
              <a:rPr lang="pl-PL" smtClean="0"/>
              <a:t>11.03.2019</a:t>
            </a:fld>
            <a:endParaRPr lang="pl-PL" dirty="0"/>
          </a:p>
        </p:txBody>
      </p:sp>
      <p:sp>
        <p:nvSpPr>
          <p:cNvPr id="6" name="Numer slajdu — symbol zastępczy 5"/>
          <p:cNvSpPr>
            <a:spLocks noGrp="1"/>
          </p:cNvSpPr>
          <p:nvPr>
            <p:ph type="sldNum" sz="quarter" idx="12"/>
          </p:nvPr>
        </p:nvSpPr>
        <p:spPr/>
        <p:txBody>
          <a:bodyPr rtlCol="0"/>
          <a:lstStyle/>
          <a:p>
            <a:pPr rtl="0"/>
            <a:fld id="{E31375A4-56A4-47D6-9801-1991572033F7}" type="slidenum">
              <a:rPr lang="pl-PL" noProof="0" smtClean="0"/>
              <a:t>‹#›</a:t>
            </a:fld>
            <a:endParaRPr lang="pl-PL" noProof="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rtlCol="0"/>
          <a:lstStyle/>
          <a:p>
            <a:pPr rtl="0"/>
            <a:r>
              <a:rPr lang="pl-PL" noProof="0"/>
              <a:t>Kliknij, aby edytować styl wzorca tytułu</a:t>
            </a:r>
          </a:p>
        </p:txBody>
      </p:sp>
      <p:sp>
        <p:nvSpPr>
          <p:cNvPr id="3" name="Zawartość — symbol zastępczy 2"/>
          <p:cNvSpPr>
            <a:spLocks noGrp="1"/>
          </p:cNvSpPr>
          <p:nvPr>
            <p:ph idx="1"/>
          </p:nvPr>
        </p:nvSpPr>
        <p:spPr/>
        <p:txBody>
          <a:bodyPr rtlCol="0"/>
          <a:lstStyle>
            <a:lvl1pPr rtl="0">
              <a:defRPr/>
            </a:lvl1pPr>
          </a:lstStyle>
          <a:p>
            <a:pPr lvl="0" rtl="0"/>
            <a:r>
              <a:rPr lang="pl-PL" noProof="0" smtClean="0"/>
              <a:t>Edytuj style wzorca tekstu</a:t>
            </a:r>
          </a:p>
          <a:p>
            <a:pPr lvl="1" rtl="0"/>
            <a:r>
              <a:rPr lang="pl-PL" noProof="0" smtClean="0"/>
              <a:t>Drugi poziom</a:t>
            </a:r>
          </a:p>
          <a:p>
            <a:pPr lvl="2" rtl="0"/>
            <a:r>
              <a:rPr lang="pl-PL" noProof="0" smtClean="0"/>
              <a:t>Trzeci poziom</a:t>
            </a:r>
          </a:p>
          <a:p>
            <a:pPr lvl="3" rtl="0"/>
            <a:r>
              <a:rPr lang="pl-PL" noProof="0" smtClean="0"/>
              <a:t>Czwarty poziom</a:t>
            </a:r>
          </a:p>
          <a:p>
            <a:pPr lvl="4" rtl="0"/>
            <a:r>
              <a:rPr lang="pl-PL" noProof="0" smtClean="0"/>
              <a:t>Piąty poziom</a:t>
            </a:r>
            <a:endParaRPr lang="pl-PL" noProof="0" dirty="0"/>
          </a:p>
        </p:txBody>
      </p:sp>
      <p:sp>
        <p:nvSpPr>
          <p:cNvPr id="5" name="Stopka — symbol zastępczy 4"/>
          <p:cNvSpPr>
            <a:spLocks noGrp="1"/>
          </p:cNvSpPr>
          <p:nvPr>
            <p:ph type="ftr" sz="quarter" idx="11"/>
          </p:nvPr>
        </p:nvSpPr>
        <p:spPr/>
        <p:txBody>
          <a:bodyPr rtlCol="0"/>
          <a:lstStyle/>
          <a:p>
            <a:pPr rtl="0"/>
            <a:r>
              <a:rPr lang="pl-PL" noProof="0" smtClean="0"/>
              <a:t>https://goo.gl/Cr3yHf </a:t>
            </a:r>
            <a:endParaRPr lang="pl-PL" noProof="0"/>
          </a:p>
        </p:txBody>
      </p:sp>
      <p:sp>
        <p:nvSpPr>
          <p:cNvPr id="4" name="Data — symbol zastępczy 3"/>
          <p:cNvSpPr>
            <a:spLocks noGrp="1"/>
          </p:cNvSpPr>
          <p:nvPr>
            <p:ph type="dt" sz="half" idx="10"/>
          </p:nvPr>
        </p:nvSpPr>
        <p:spPr/>
        <p:txBody>
          <a:bodyPr rtlCol="0"/>
          <a:lstStyle>
            <a:lvl1pPr>
              <a:defRPr/>
            </a:lvl1pPr>
          </a:lstStyle>
          <a:p>
            <a:fld id="{B35E4C3A-1EC7-44D7-B86F-0C0FD77C0740}" type="datetime1">
              <a:rPr lang="pl-PL" smtClean="0"/>
              <a:t>11.03.2019</a:t>
            </a:fld>
            <a:endParaRPr lang="pl-PL" dirty="0"/>
          </a:p>
        </p:txBody>
      </p:sp>
      <p:sp>
        <p:nvSpPr>
          <p:cNvPr id="6" name="Numer slajdu — symbol zastępczy 5"/>
          <p:cNvSpPr>
            <a:spLocks noGrp="1"/>
          </p:cNvSpPr>
          <p:nvPr>
            <p:ph type="sldNum" sz="quarter" idx="12"/>
          </p:nvPr>
        </p:nvSpPr>
        <p:spPr/>
        <p:txBody>
          <a:bodyPr rtlCol="0"/>
          <a:lstStyle/>
          <a:p>
            <a:pPr rtl="0"/>
            <a:fld id="{E31375A4-56A4-47D6-9801-1991572033F7}" type="slidenum">
              <a:rPr lang="pl-PL" noProof="0" smtClean="0"/>
              <a:t>‹#›</a:t>
            </a:fld>
            <a:endParaRPr lang="pl-PL" noProof="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upa 6"/>
          <p:cNvGrpSpPr/>
          <p:nvPr userDrawn="1"/>
        </p:nvGrpSpPr>
        <p:grpSpPr bwMode="hidden">
          <a:xfrm>
            <a:off x="-1" y="0"/>
            <a:ext cx="12192002" cy="6858000"/>
            <a:chOff x="-1" y="0"/>
            <a:chExt cx="12192002" cy="6858000"/>
          </a:xfrm>
        </p:grpSpPr>
        <p:cxnSp>
          <p:nvCxnSpPr>
            <p:cNvPr id="8" name="Łącznik prosty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Łącznik prosty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Łącznik prosty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Łącznik prosty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Łącznik prosty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Łącznik prosty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Łącznik prosty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Łącznik prosty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Łącznik prosty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Łącznik prosty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Łącznik prosty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Łącznik prosty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Łącznik prosty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Łącznik prosty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Łącznik prosty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Łącznik prosty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upa 23"/>
            <p:cNvGrpSpPr/>
            <p:nvPr userDrawn="1"/>
          </p:nvGrpSpPr>
          <p:grpSpPr bwMode="hidden">
            <a:xfrm>
              <a:off x="-1" y="0"/>
              <a:ext cx="12192001" cy="6858000"/>
              <a:chOff x="-1" y="0"/>
              <a:chExt cx="12192001" cy="6858000"/>
            </a:xfrm>
          </p:grpSpPr>
          <p:cxnSp>
            <p:nvCxnSpPr>
              <p:cNvPr id="42" name="Łącznik prosty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Łącznik prosty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Łącznik prosty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Łącznik prosty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Łącznik prosty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upa 46"/>
              <p:cNvGrpSpPr/>
              <p:nvPr/>
            </p:nvGrpSpPr>
            <p:grpSpPr bwMode="hidden">
              <a:xfrm>
                <a:off x="6327885" y="0"/>
                <a:ext cx="5864115" cy="5898673"/>
                <a:chOff x="6327885" y="0"/>
                <a:chExt cx="5864115" cy="5898673"/>
              </a:xfrm>
            </p:grpSpPr>
            <p:cxnSp>
              <p:nvCxnSpPr>
                <p:cNvPr id="53" name="Łącznik prosty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Łącznik prosty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Łącznik prosty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Łącznik prosty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Łącznik prosty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Łącznik prosty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Łącznik prosty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Łącznik prosty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Łącznik prosty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Łącznik prosty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upa 24"/>
            <p:cNvGrpSpPr/>
            <p:nvPr userDrawn="1"/>
          </p:nvGrpSpPr>
          <p:grpSpPr bwMode="hidden">
            <a:xfrm flipH="1">
              <a:off x="0" y="0"/>
              <a:ext cx="12192001" cy="6858000"/>
              <a:chOff x="-1" y="0"/>
              <a:chExt cx="12192001" cy="6858000"/>
            </a:xfrm>
          </p:grpSpPr>
          <p:cxnSp>
            <p:nvCxnSpPr>
              <p:cNvPr id="26" name="Łącznik prosty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Łącznik prosty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Łącznik prosty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Łącznik prosty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Łącznik prosty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upa 30"/>
              <p:cNvGrpSpPr/>
              <p:nvPr/>
            </p:nvGrpSpPr>
            <p:grpSpPr bwMode="hidden">
              <a:xfrm>
                <a:off x="6327885" y="0"/>
                <a:ext cx="5864115" cy="5898673"/>
                <a:chOff x="6327885" y="0"/>
                <a:chExt cx="5864115" cy="5898673"/>
              </a:xfrm>
            </p:grpSpPr>
            <p:cxnSp>
              <p:nvCxnSpPr>
                <p:cNvPr id="37" name="Łącznik prosty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Łącznik prosty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Łącznik prosty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Łącznik prosty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Łącznik prosty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Łącznik prosty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Łącznik prosty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Łącznik prosty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Łącznik prosty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Łącznik prosty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ytuł 1"/>
          <p:cNvSpPr>
            <a:spLocks noGrp="1"/>
          </p:cNvSpPr>
          <p:nvPr>
            <p:ph type="title" hasCustomPrompt="1"/>
          </p:nvPr>
        </p:nvSpPr>
        <p:spPr>
          <a:xfrm>
            <a:off x="1295400" y="2541573"/>
            <a:ext cx="9601200" cy="2743200"/>
          </a:xfrm>
        </p:spPr>
        <p:txBody>
          <a:bodyPr rtlCol="0" anchor="b">
            <a:normAutofit/>
          </a:bodyPr>
          <a:lstStyle>
            <a:lvl1pPr>
              <a:lnSpc>
                <a:spcPct val="85000"/>
              </a:lnSpc>
              <a:defRPr sz="6000" cap="none" baseline="0">
                <a:solidFill>
                  <a:schemeClr val="tx1"/>
                </a:solidFill>
              </a:defRPr>
            </a:lvl1pPr>
          </a:lstStyle>
          <a:p>
            <a:pPr rtl="0"/>
            <a:r>
              <a:rPr lang="pl-PL" noProof="0"/>
              <a:t>Kliknij, aby edytować styl wzorca tytułu</a:t>
            </a:r>
          </a:p>
        </p:txBody>
      </p:sp>
      <p:sp>
        <p:nvSpPr>
          <p:cNvPr id="3" name="Tekst — symbol zastępczy 2"/>
          <p:cNvSpPr>
            <a:spLocks noGrp="1"/>
          </p:cNvSpPr>
          <p:nvPr>
            <p:ph type="body" idx="1"/>
          </p:nvPr>
        </p:nvSpPr>
        <p:spPr>
          <a:xfrm>
            <a:off x="1295400" y="5431536"/>
            <a:ext cx="9601200" cy="457200"/>
          </a:xfrm>
        </p:spPr>
        <p:txBody>
          <a:bodyPr rtlCol="0">
            <a:normAutofit/>
          </a:bodyPr>
          <a:lstStyle>
            <a:lvl1pPr marL="0" indent="0" rtl="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pl-PL" noProof="0" smtClean="0"/>
              <a:t>Edytuj style wzorca tekstu</a:t>
            </a:r>
          </a:p>
        </p:txBody>
      </p:sp>
      <p:cxnSp>
        <p:nvCxnSpPr>
          <p:cNvPr id="58" name="Łącznik prosty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rtlCol="0"/>
          <a:lstStyle/>
          <a:p>
            <a:pPr rtl="0"/>
            <a:r>
              <a:rPr lang="pl-PL" noProof="0"/>
              <a:t>Kliknij, aby edytować styl wzorca tytułu</a:t>
            </a:r>
          </a:p>
        </p:txBody>
      </p:sp>
      <p:sp>
        <p:nvSpPr>
          <p:cNvPr id="3" name="Zawartość — symbol zastępczy 2"/>
          <p:cNvSpPr>
            <a:spLocks noGrp="1"/>
          </p:cNvSpPr>
          <p:nvPr>
            <p:ph sz="half" idx="1"/>
          </p:nvPr>
        </p:nvSpPr>
        <p:spPr>
          <a:xfrm>
            <a:off x="1295400" y="1981199"/>
            <a:ext cx="4572000" cy="3810001"/>
          </a:xfrm>
        </p:spPr>
        <p:txBody>
          <a:bodyPr rtlCol="0">
            <a:normAutofit/>
          </a:bodyPr>
          <a:lstStyle>
            <a:lvl1pPr rtl="0">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pl-PL" noProof="0" smtClean="0"/>
              <a:t>Edytuj style wzorca tekstu</a:t>
            </a:r>
          </a:p>
          <a:p>
            <a:pPr lvl="1" rtl="0"/>
            <a:r>
              <a:rPr lang="pl-PL" noProof="0" smtClean="0"/>
              <a:t>Drugi poziom</a:t>
            </a:r>
          </a:p>
          <a:p>
            <a:pPr lvl="2" rtl="0"/>
            <a:r>
              <a:rPr lang="pl-PL" noProof="0" smtClean="0"/>
              <a:t>Trzeci poziom</a:t>
            </a:r>
          </a:p>
          <a:p>
            <a:pPr lvl="3" rtl="0"/>
            <a:r>
              <a:rPr lang="pl-PL" noProof="0" smtClean="0"/>
              <a:t>Czwarty poziom</a:t>
            </a:r>
          </a:p>
          <a:p>
            <a:pPr lvl="4" rtl="0"/>
            <a:r>
              <a:rPr lang="pl-PL" noProof="0" smtClean="0"/>
              <a:t>Piąty poziom</a:t>
            </a:r>
            <a:endParaRPr lang="pl-PL" noProof="0" dirty="0"/>
          </a:p>
        </p:txBody>
      </p:sp>
      <p:sp>
        <p:nvSpPr>
          <p:cNvPr id="4" name="Zawartość — symbol zastępczy 3"/>
          <p:cNvSpPr>
            <a:spLocks noGrp="1"/>
          </p:cNvSpPr>
          <p:nvPr>
            <p:ph sz="half" idx="2"/>
          </p:nvPr>
        </p:nvSpPr>
        <p:spPr>
          <a:xfrm>
            <a:off x="6324600" y="1981199"/>
            <a:ext cx="4572000" cy="3810001"/>
          </a:xfrm>
        </p:spPr>
        <p:txBody>
          <a:bodyPr rtlCol="0">
            <a:normAutofit/>
          </a:bodyPr>
          <a:lstStyle>
            <a:lvl1pPr rtl="0">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pl-PL" noProof="0" smtClean="0"/>
              <a:t>Edytuj style wzorca tekstu</a:t>
            </a:r>
          </a:p>
          <a:p>
            <a:pPr lvl="1" rtl="0"/>
            <a:r>
              <a:rPr lang="pl-PL" noProof="0" smtClean="0"/>
              <a:t>Drugi poziom</a:t>
            </a:r>
          </a:p>
          <a:p>
            <a:pPr lvl="2" rtl="0"/>
            <a:r>
              <a:rPr lang="pl-PL" noProof="0" smtClean="0"/>
              <a:t>Trzeci poziom</a:t>
            </a:r>
          </a:p>
          <a:p>
            <a:pPr lvl="3" rtl="0"/>
            <a:r>
              <a:rPr lang="pl-PL" noProof="0" smtClean="0"/>
              <a:t>Czwarty poziom</a:t>
            </a:r>
          </a:p>
          <a:p>
            <a:pPr lvl="4" rtl="0"/>
            <a:r>
              <a:rPr lang="pl-PL" noProof="0" smtClean="0"/>
              <a:t>Piąty poziom</a:t>
            </a:r>
            <a:endParaRPr lang="pl-PL" noProof="0" dirty="0"/>
          </a:p>
        </p:txBody>
      </p:sp>
      <p:sp>
        <p:nvSpPr>
          <p:cNvPr id="6" name="Stopka — symbol zastępczy 5"/>
          <p:cNvSpPr>
            <a:spLocks noGrp="1"/>
          </p:cNvSpPr>
          <p:nvPr>
            <p:ph type="ftr" sz="quarter" idx="11"/>
          </p:nvPr>
        </p:nvSpPr>
        <p:spPr/>
        <p:txBody>
          <a:bodyPr rtlCol="0"/>
          <a:lstStyle/>
          <a:p>
            <a:pPr rtl="0"/>
            <a:r>
              <a:rPr lang="pl-PL" noProof="0" smtClean="0"/>
              <a:t>https://goo.gl/Cr3yHf </a:t>
            </a:r>
            <a:endParaRPr lang="pl-PL" noProof="0"/>
          </a:p>
        </p:txBody>
      </p:sp>
      <p:sp>
        <p:nvSpPr>
          <p:cNvPr id="5" name="Data — symbol zastępczy 4"/>
          <p:cNvSpPr>
            <a:spLocks noGrp="1"/>
          </p:cNvSpPr>
          <p:nvPr>
            <p:ph type="dt" sz="half" idx="10"/>
          </p:nvPr>
        </p:nvSpPr>
        <p:spPr/>
        <p:txBody>
          <a:bodyPr rtlCol="0"/>
          <a:lstStyle>
            <a:lvl1pPr>
              <a:defRPr/>
            </a:lvl1pPr>
          </a:lstStyle>
          <a:p>
            <a:fld id="{924F1D52-838B-4ED4-9600-11FC78197FF2}" type="datetime1">
              <a:rPr lang="pl-PL" smtClean="0"/>
              <a:t>11.03.2019</a:t>
            </a:fld>
            <a:endParaRPr lang="pl-PL" dirty="0"/>
          </a:p>
        </p:txBody>
      </p:sp>
      <p:sp>
        <p:nvSpPr>
          <p:cNvPr id="7" name="Numer slajdu — symbol zastępczy 6"/>
          <p:cNvSpPr>
            <a:spLocks noGrp="1"/>
          </p:cNvSpPr>
          <p:nvPr>
            <p:ph type="sldNum" sz="quarter" idx="12"/>
          </p:nvPr>
        </p:nvSpPr>
        <p:spPr/>
        <p:txBody>
          <a:bodyPr rtlCol="0"/>
          <a:lstStyle/>
          <a:p>
            <a:pPr rtl="0"/>
            <a:fld id="{E31375A4-56A4-47D6-9801-1991572033F7}" type="slidenum">
              <a:rPr lang="pl-PL" noProof="0" smtClean="0"/>
              <a:t>‹#›</a:t>
            </a:fld>
            <a:endParaRPr lang="pl-PL" noProof="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rtlCol="0"/>
          <a:lstStyle/>
          <a:p>
            <a:pPr rtl="0"/>
            <a:r>
              <a:rPr lang="pl-PL" noProof="0"/>
              <a:t>Kliknij, aby edytować styl wzorca tytułu</a:t>
            </a:r>
          </a:p>
        </p:txBody>
      </p:sp>
      <p:sp>
        <p:nvSpPr>
          <p:cNvPr id="3" name="Tekst — symbol zastępczy 2"/>
          <p:cNvSpPr>
            <a:spLocks noGrp="1"/>
          </p:cNvSpPr>
          <p:nvPr>
            <p:ph type="body" idx="1"/>
          </p:nvPr>
        </p:nvSpPr>
        <p:spPr>
          <a:xfrm>
            <a:off x="1295400" y="1818322"/>
            <a:ext cx="4572000" cy="641350"/>
          </a:xfrm>
        </p:spPr>
        <p:txBody>
          <a:bodyPr rtlCol="0" anchor="ctr">
            <a:normAutofit/>
          </a:bodyPr>
          <a:lstStyle>
            <a:lvl1pPr marL="0" indent="0" rtl="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l-PL" noProof="0" smtClean="0"/>
              <a:t>Edytuj style wzorca tekstu</a:t>
            </a:r>
          </a:p>
        </p:txBody>
      </p:sp>
      <p:sp>
        <p:nvSpPr>
          <p:cNvPr id="4" name="Zawartość — symbol zastępczy 3"/>
          <p:cNvSpPr>
            <a:spLocks noGrp="1"/>
          </p:cNvSpPr>
          <p:nvPr>
            <p:ph sz="half" idx="2"/>
          </p:nvPr>
        </p:nvSpPr>
        <p:spPr>
          <a:xfrm>
            <a:off x="1295400" y="2503713"/>
            <a:ext cx="4572000" cy="3287487"/>
          </a:xfrm>
        </p:spPr>
        <p:txBody>
          <a:bodyPr rtlCol="0">
            <a:normAutofit/>
          </a:bodyPr>
          <a:lstStyle>
            <a:lvl1pPr rtl="0">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pl-PL" noProof="0" smtClean="0"/>
              <a:t>Edytuj style wzorca tekstu</a:t>
            </a:r>
          </a:p>
          <a:p>
            <a:pPr lvl="1" rtl="0"/>
            <a:r>
              <a:rPr lang="pl-PL" noProof="0" smtClean="0"/>
              <a:t>Drugi poziom</a:t>
            </a:r>
          </a:p>
          <a:p>
            <a:pPr lvl="2" rtl="0"/>
            <a:r>
              <a:rPr lang="pl-PL" noProof="0" smtClean="0"/>
              <a:t>Trzeci poziom</a:t>
            </a:r>
          </a:p>
          <a:p>
            <a:pPr lvl="3" rtl="0"/>
            <a:r>
              <a:rPr lang="pl-PL" noProof="0" smtClean="0"/>
              <a:t>Czwarty poziom</a:t>
            </a:r>
          </a:p>
          <a:p>
            <a:pPr lvl="4" rtl="0"/>
            <a:r>
              <a:rPr lang="pl-PL" noProof="0" smtClean="0"/>
              <a:t>Piąty poziom</a:t>
            </a:r>
            <a:endParaRPr lang="pl-PL" noProof="0" dirty="0"/>
          </a:p>
        </p:txBody>
      </p:sp>
      <p:sp>
        <p:nvSpPr>
          <p:cNvPr id="5" name="Tekst — symbol zastępczy 4"/>
          <p:cNvSpPr>
            <a:spLocks noGrp="1"/>
          </p:cNvSpPr>
          <p:nvPr>
            <p:ph type="body" sz="quarter" idx="3"/>
          </p:nvPr>
        </p:nvSpPr>
        <p:spPr>
          <a:xfrm>
            <a:off x="6324600" y="1818322"/>
            <a:ext cx="4572000" cy="641350"/>
          </a:xfrm>
        </p:spPr>
        <p:txBody>
          <a:bodyPr rtlCol="0" anchor="ctr">
            <a:normAutofit/>
          </a:bodyPr>
          <a:lstStyle>
            <a:lvl1pPr marL="0" indent="0" rtl="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l-PL" noProof="0" smtClean="0"/>
              <a:t>Edytuj style wzorca tekstu</a:t>
            </a:r>
          </a:p>
        </p:txBody>
      </p:sp>
      <p:sp>
        <p:nvSpPr>
          <p:cNvPr id="6" name="Zawartość — symbol zastępczy 5"/>
          <p:cNvSpPr>
            <a:spLocks noGrp="1"/>
          </p:cNvSpPr>
          <p:nvPr>
            <p:ph sz="quarter" idx="4"/>
          </p:nvPr>
        </p:nvSpPr>
        <p:spPr>
          <a:xfrm>
            <a:off x="6324600" y="2503713"/>
            <a:ext cx="4572000" cy="3287487"/>
          </a:xfrm>
        </p:spPr>
        <p:txBody>
          <a:bodyPr rtlCol="0">
            <a:normAutofit/>
          </a:bodyPr>
          <a:lstStyle>
            <a:lvl1pPr rtl="0">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pl-PL" noProof="0" smtClean="0"/>
              <a:t>Edytuj style wzorca tekstu</a:t>
            </a:r>
          </a:p>
          <a:p>
            <a:pPr lvl="1" rtl="0"/>
            <a:r>
              <a:rPr lang="pl-PL" noProof="0" smtClean="0"/>
              <a:t>Drugi poziom</a:t>
            </a:r>
          </a:p>
          <a:p>
            <a:pPr lvl="2" rtl="0"/>
            <a:r>
              <a:rPr lang="pl-PL" noProof="0" smtClean="0"/>
              <a:t>Trzeci poziom</a:t>
            </a:r>
          </a:p>
          <a:p>
            <a:pPr lvl="3" rtl="0"/>
            <a:r>
              <a:rPr lang="pl-PL" noProof="0" smtClean="0"/>
              <a:t>Czwarty poziom</a:t>
            </a:r>
          </a:p>
          <a:p>
            <a:pPr lvl="4" rtl="0"/>
            <a:r>
              <a:rPr lang="pl-PL" noProof="0" smtClean="0"/>
              <a:t>Piąty poziom</a:t>
            </a:r>
            <a:endParaRPr lang="pl-PL" noProof="0" dirty="0"/>
          </a:p>
        </p:txBody>
      </p:sp>
      <p:sp>
        <p:nvSpPr>
          <p:cNvPr id="8" name="Stopka — symbol zastępczy 7"/>
          <p:cNvSpPr>
            <a:spLocks noGrp="1"/>
          </p:cNvSpPr>
          <p:nvPr>
            <p:ph type="ftr" sz="quarter" idx="11"/>
          </p:nvPr>
        </p:nvSpPr>
        <p:spPr/>
        <p:txBody>
          <a:bodyPr rtlCol="0"/>
          <a:lstStyle/>
          <a:p>
            <a:pPr rtl="0"/>
            <a:r>
              <a:rPr lang="pl-PL" noProof="0" smtClean="0"/>
              <a:t>https://goo.gl/Cr3yHf </a:t>
            </a:r>
            <a:endParaRPr lang="pl-PL" noProof="0"/>
          </a:p>
        </p:txBody>
      </p:sp>
      <p:sp>
        <p:nvSpPr>
          <p:cNvPr id="7" name="Data — symbol zastępczy 6"/>
          <p:cNvSpPr>
            <a:spLocks noGrp="1"/>
          </p:cNvSpPr>
          <p:nvPr>
            <p:ph type="dt" sz="half" idx="10"/>
          </p:nvPr>
        </p:nvSpPr>
        <p:spPr/>
        <p:txBody>
          <a:bodyPr rtlCol="0"/>
          <a:lstStyle>
            <a:lvl1pPr>
              <a:defRPr/>
            </a:lvl1pPr>
          </a:lstStyle>
          <a:p>
            <a:fld id="{6DE88D4C-6E08-47E6-8372-5A6B98708403}" type="datetime1">
              <a:rPr lang="pl-PL" smtClean="0"/>
              <a:t>11.03.2019</a:t>
            </a:fld>
            <a:endParaRPr lang="pl-PL" dirty="0"/>
          </a:p>
        </p:txBody>
      </p:sp>
      <p:sp>
        <p:nvSpPr>
          <p:cNvPr id="9" name="Numer slajdu — symbol zastępczy 8"/>
          <p:cNvSpPr>
            <a:spLocks noGrp="1"/>
          </p:cNvSpPr>
          <p:nvPr>
            <p:ph type="sldNum" sz="quarter" idx="12"/>
          </p:nvPr>
        </p:nvSpPr>
        <p:spPr/>
        <p:txBody>
          <a:bodyPr rtlCol="0"/>
          <a:lstStyle/>
          <a:p>
            <a:pPr rtl="0"/>
            <a:fld id="{E31375A4-56A4-47D6-9801-1991572033F7}" type="slidenum">
              <a:rPr lang="pl-PL" noProof="0" smtClean="0"/>
              <a:t>‹#›</a:t>
            </a:fld>
            <a:endParaRPr lang="pl-PL" noProof="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rtlCol="0"/>
          <a:lstStyle/>
          <a:p>
            <a:pPr rtl="0"/>
            <a:r>
              <a:rPr lang="pl-PL" noProof="0"/>
              <a:t>Kliknij, aby edytować styl wzorca tytułu</a:t>
            </a:r>
          </a:p>
        </p:txBody>
      </p:sp>
      <p:sp>
        <p:nvSpPr>
          <p:cNvPr id="4" name="Stopka — symbol zastępczy 3"/>
          <p:cNvSpPr>
            <a:spLocks noGrp="1"/>
          </p:cNvSpPr>
          <p:nvPr>
            <p:ph type="ftr" sz="quarter" idx="11"/>
          </p:nvPr>
        </p:nvSpPr>
        <p:spPr/>
        <p:txBody>
          <a:bodyPr rtlCol="0"/>
          <a:lstStyle/>
          <a:p>
            <a:pPr rtl="0"/>
            <a:r>
              <a:rPr lang="pl-PL" noProof="0" smtClean="0"/>
              <a:t>https://goo.gl/Cr3yHf </a:t>
            </a:r>
            <a:endParaRPr lang="pl-PL" noProof="0"/>
          </a:p>
        </p:txBody>
      </p:sp>
      <p:sp>
        <p:nvSpPr>
          <p:cNvPr id="3" name="Data — symbol zastępczy 2"/>
          <p:cNvSpPr>
            <a:spLocks noGrp="1"/>
          </p:cNvSpPr>
          <p:nvPr>
            <p:ph type="dt" sz="half" idx="10"/>
          </p:nvPr>
        </p:nvSpPr>
        <p:spPr/>
        <p:txBody>
          <a:bodyPr rtlCol="0"/>
          <a:lstStyle>
            <a:lvl1pPr>
              <a:defRPr/>
            </a:lvl1pPr>
          </a:lstStyle>
          <a:p>
            <a:fld id="{89B2CF33-91FE-4999-BBAE-2218F688E91E}" type="datetime1">
              <a:rPr lang="pl-PL" smtClean="0"/>
              <a:t>11.03.2019</a:t>
            </a:fld>
            <a:endParaRPr lang="pl-PL" dirty="0"/>
          </a:p>
        </p:txBody>
      </p:sp>
      <p:sp>
        <p:nvSpPr>
          <p:cNvPr id="5" name="Numer slajdu — symbol zastępczy 4"/>
          <p:cNvSpPr>
            <a:spLocks noGrp="1"/>
          </p:cNvSpPr>
          <p:nvPr>
            <p:ph type="sldNum" sz="quarter" idx="12"/>
          </p:nvPr>
        </p:nvSpPr>
        <p:spPr/>
        <p:txBody>
          <a:bodyPr rtlCol="0"/>
          <a:lstStyle/>
          <a:p>
            <a:pPr rtl="0"/>
            <a:fld id="{E31375A4-56A4-47D6-9801-1991572033F7}" type="slidenum">
              <a:rPr lang="pl-PL" noProof="0" smtClean="0"/>
              <a:t>‹#›</a:t>
            </a:fld>
            <a:endParaRPr lang="pl-PL" noProof="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grpSp>
        <p:nvGrpSpPr>
          <p:cNvPr id="161" name="Grupa 160"/>
          <p:cNvGrpSpPr/>
          <p:nvPr userDrawn="1"/>
        </p:nvGrpSpPr>
        <p:grpSpPr bwMode="hidden">
          <a:xfrm>
            <a:off x="-1" y="0"/>
            <a:ext cx="12192002" cy="6858000"/>
            <a:chOff x="-1" y="0"/>
            <a:chExt cx="12192002" cy="6858000"/>
          </a:xfrm>
        </p:grpSpPr>
        <p:cxnSp>
          <p:nvCxnSpPr>
            <p:cNvPr id="162" name="Łącznik prosty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Łącznik prosty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Łącznik prosty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Łącznik prosty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Łącznik prosty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Łącznik prosty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Łącznik prosty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Łącznik prosty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Łącznik prosty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Łącznik prosty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Łącznik prosty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Łącznik prosty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Łącznik prosty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Łącznik prosty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Łącznik prosty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Łącznik prosty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upa 177"/>
            <p:cNvGrpSpPr/>
            <p:nvPr userDrawn="1"/>
          </p:nvGrpSpPr>
          <p:grpSpPr bwMode="hidden">
            <a:xfrm>
              <a:off x="-1" y="0"/>
              <a:ext cx="12192001" cy="6858000"/>
              <a:chOff x="-1" y="0"/>
              <a:chExt cx="12192001" cy="6858000"/>
            </a:xfrm>
          </p:grpSpPr>
          <p:cxnSp>
            <p:nvCxnSpPr>
              <p:cNvPr id="196" name="Łącznik prosty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Łącznik prosty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Łącznik prosty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Łącznik prosty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Łącznik prosty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upa 200"/>
              <p:cNvGrpSpPr/>
              <p:nvPr/>
            </p:nvGrpSpPr>
            <p:grpSpPr bwMode="hidden">
              <a:xfrm>
                <a:off x="6327885" y="0"/>
                <a:ext cx="5864115" cy="5898673"/>
                <a:chOff x="6327885" y="0"/>
                <a:chExt cx="5864115" cy="5898673"/>
              </a:xfrm>
            </p:grpSpPr>
            <p:cxnSp>
              <p:nvCxnSpPr>
                <p:cNvPr id="207" name="Łącznik prosty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Łącznik prosty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Łącznik prosty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Łącznik prosty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Łącznik prosty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Łącznik prosty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Łącznik prosty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Łącznik prosty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Łącznik prosty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Łącznik prosty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upa 178"/>
            <p:cNvGrpSpPr/>
            <p:nvPr userDrawn="1"/>
          </p:nvGrpSpPr>
          <p:grpSpPr bwMode="hidden">
            <a:xfrm flipH="1">
              <a:off x="0" y="0"/>
              <a:ext cx="12192001" cy="6858000"/>
              <a:chOff x="-1" y="0"/>
              <a:chExt cx="12192001" cy="6858000"/>
            </a:xfrm>
          </p:grpSpPr>
          <p:cxnSp>
            <p:nvCxnSpPr>
              <p:cNvPr id="180" name="Łącznik prosty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Łącznik prosty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Łącznik prosty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Łącznik prosty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Łącznik prosty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upa 184"/>
              <p:cNvGrpSpPr/>
              <p:nvPr/>
            </p:nvGrpSpPr>
            <p:grpSpPr bwMode="hidden">
              <a:xfrm>
                <a:off x="6327885" y="0"/>
                <a:ext cx="5864115" cy="5898673"/>
                <a:chOff x="6327885" y="0"/>
                <a:chExt cx="5864115" cy="5898673"/>
              </a:xfrm>
            </p:grpSpPr>
            <p:cxnSp>
              <p:nvCxnSpPr>
                <p:cNvPr id="191" name="Łącznik prosty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Łącznik prosty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Łącznik prosty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Łącznik prosty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Łącznik prosty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Łącznik prosty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Łącznik prosty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Łącznik prosty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Łącznik prosty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Łącznik prosty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Stopka — symbol zastępczy 212"/>
          <p:cNvSpPr>
            <a:spLocks noGrp="1"/>
          </p:cNvSpPr>
          <p:nvPr>
            <p:ph type="ftr" sz="quarter" idx="11"/>
          </p:nvPr>
        </p:nvSpPr>
        <p:spPr/>
        <p:txBody>
          <a:bodyPr rtlCol="0"/>
          <a:lstStyle/>
          <a:p>
            <a:pPr rtl="0"/>
            <a:r>
              <a:rPr lang="pl-PL" noProof="0" smtClean="0"/>
              <a:t>https://goo.gl/Cr3yHf </a:t>
            </a:r>
            <a:endParaRPr lang="pl-PL" noProof="0"/>
          </a:p>
        </p:txBody>
      </p:sp>
      <p:sp>
        <p:nvSpPr>
          <p:cNvPr id="212" name="Data — symbol zastępczy 211"/>
          <p:cNvSpPr>
            <a:spLocks noGrp="1"/>
          </p:cNvSpPr>
          <p:nvPr>
            <p:ph type="dt" sz="half" idx="10"/>
          </p:nvPr>
        </p:nvSpPr>
        <p:spPr/>
        <p:txBody>
          <a:bodyPr rtlCol="0"/>
          <a:lstStyle>
            <a:lvl1pPr>
              <a:defRPr/>
            </a:lvl1pPr>
          </a:lstStyle>
          <a:p>
            <a:fld id="{43727BFD-8953-4B1C-8B71-12077617FC5D}" type="datetime1">
              <a:rPr lang="pl-PL" smtClean="0"/>
              <a:t>11.03.2019</a:t>
            </a:fld>
            <a:endParaRPr lang="pl-PL" dirty="0"/>
          </a:p>
        </p:txBody>
      </p:sp>
      <p:sp>
        <p:nvSpPr>
          <p:cNvPr id="214" name="Numer slajdu — symbol zastępczy 213"/>
          <p:cNvSpPr>
            <a:spLocks noGrp="1"/>
          </p:cNvSpPr>
          <p:nvPr>
            <p:ph type="sldNum" sz="quarter" idx="12"/>
          </p:nvPr>
        </p:nvSpPr>
        <p:spPr/>
        <p:txBody>
          <a:bodyPr rtlCol="0"/>
          <a:lstStyle/>
          <a:p>
            <a:pPr rtl="0"/>
            <a:fld id="{E31375A4-56A4-47D6-9801-1991572033F7}" type="slidenum">
              <a:rPr lang="pl-PL" noProof="0" smtClean="0"/>
              <a:pPr/>
              <a:t>‹#›</a:t>
            </a:fld>
            <a:endParaRPr lang="pl-PL" noProof="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upa 8"/>
          <p:cNvGrpSpPr/>
          <p:nvPr userDrawn="1"/>
        </p:nvGrpSpPr>
        <p:grpSpPr bwMode="hidden">
          <a:xfrm>
            <a:off x="-1" y="0"/>
            <a:ext cx="12192002" cy="6858000"/>
            <a:chOff x="-1" y="0"/>
            <a:chExt cx="12192002" cy="6858000"/>
          </a:xfrm>
        </p:grpSpPr>
        <p:cxnSp>
          <p:nvCxnSpPr>
            <p:cNvPr id="10" name="Łącznik prosty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Łącznik prosty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Łącznik prosty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Łącznik prosty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Łącznik prosty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Łącznik prosty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Łącznik prosty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Łącznik prosty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Łącznik prosty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Łącznik prosty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Łącznik prosty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Łącznik prosty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Łącznik prosty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Łącznik prosty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Łącznik prosty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Łącznik prosty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upa 25"/>
            <p:cNvGrpSpPr/>
            <p:nvPr userDrawn="1"/>
          </p:nvGrpSpPr>
          <p:grpSpPr bwMode="hidden">
            <a:xfrm>
              <a:off x="-1" y="0"/>
              <a:ext cx="12192001" cy="6858000"/>
              <a:chOff x="-1" y="0"/>
              <a:chExt cx="12192001" cy="6858000"/>
            </a:xfrm>
          </p:grpSpPr>
          <p:cxnSp>
            <p:nvCxnSpPr>
              <p:cNvPr id="44" name="Łącznik prosty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Łącznik prosty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Łącznik prosty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Łącznik prosty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Łącznik prosty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upa 48"/>
              <p:cNvGrpSpPr/>
              <p:nvPr/>
            </p:nvGrpSpPr>
            <p:grpSpPr bwMode="hidden">
              <a:xfrm>
                <a:off x="6327885" y="0"/>
                <a:ext cx="5864115" cy="5898673"/>
                <a:chOff x="6327885" y="0"/>
                <a:chExt cx="5864115" cy="5898673"/>
              </a:xfrm>
            </p:grpSpPr>
            <p:cxnSp>
              <p:nvCxnSpPr>
                <p:cNvPr id="55" name="Łącznik prosty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Łącznik prosty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Łącznik prosty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Łącznik prosty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Łącznik prosty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Łącznik prosty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Łącznik prosty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Łącznik prosty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Łącznik prosty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Łącznik prosty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upa 26"/>
            <p:cNvGrpSpPr/>
            <p:nvPr userDrawn="1"/>
          </p:nvGrpSpPr>
          <p:grpSpPr bwMode="hidden">
            <a:xfrm flipH="1">
              <a:off x="0" y="0"/>
              <a:ext cx="12192001" cy="6858000"/>
              <a:chOff x="-1" y="0"/>
              <a:chExt cx="12192001" cy="6858000"/>
            </a:xfrm>
          </p:grpSpPr>
          <p:cxnSp>
            <p:nvCxnSpPr>
              <p:cNvPr id="28" name="Łącznik prosty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Łącznik prosty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Łącznik prosty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Łącznik prosty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Łącznik prosty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upa 32"/>
              <p:cNvGrpSpPr/>
              <p:nvPr/>
            </p:nvGrpSpPr>
            <p:grpSpPr bwMode="hidden">
              <a:xfrm>
                <a:off x="6327885" y="0"/>
                <a:ext cx="5864115" cy="5898673"/>
                <a:chOff x="6327885" y="0"/>
                <a:chExt cx="5864115" cy="5898673"/>
              </a:xfrm>
            </p:grpSpPr>
            <p:cxnSp>
              <p:nvCxnSpPr>
                <p:cNvPr id="39" name="Łącznik prosty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Łącznik prosty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Łącznik prosty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Łącznik prosty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Łącznik prosty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Łącznik prosty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Łącznik prosty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Łącznik prosty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Łącznik prosty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Łącznik prosty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Prostokąt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2" name="Tytuł 1"/>
          <p:cNvSpPr>
            <a:spLocks noGrp="1"/>
          </p:cNvSpPr>
          <p:nvPr>
            <p:ph type="title" hasCustomPrompt="1"/>
          </p:nvPr>
        </p:nvSpPr>
        <p:spPr>
          <a:xfrm>
            <a:off x="7913152" y="571500"/>
            <a:ext cx="3657600" cy="2197100"/>
          </a:xfrm>
        </p:spPr>
        <p:txBody>
          <a:bodyPr rtlCol="0" anchor="b">
            <a:normAutofit/>
          </a:bodyPr>
          <a:lstStyle>
            <a:lvl1pPr>
              <a:defRPr sz="2600">
                <a:solidFill>
                  <a:schemeClr val="bg1"/>
                </a:solidFill>
              </a:defRPr>
            </a:lvl1pPr>
          </a:lstStyle>
          <a:p>
            <a:pPr rtl="0"/>
            <a:r>
              <a:rPr lang="pl-PL" noProof="0"/>
              <a:t>Kliknij, aby edytować styl wzorca tytułu</a:t>
            </a:r>
          </a:p>
        </p:txBody>
      </p:sp>
      <p:sp>
        <p:nvSpPr>
          <p:cNvPr id="3" name="Zawartość — symbol zastępczy 2"/>
          <p:cNvSpPr>
            <a:spLocks noGrp="1"/>
          </p:cNvSpPr>
          <p:nvPr>
            <p:ph idx="1"/>
          </p:nvPr>
        </p:nvSpPr>
        <p:spPr>
          <a:xfrm>
            <a:off x="543197" y="571500"/>
            <a:ext cx="6217920" cy="5715000"/>
          </a:xfrm>
        </p:spPr>
        <p:txBody>
          <a:bodyPr rtlCol="0">
            <a:normAutofit/>
          </a:bodyPr>
          <a:lstStyle>
            <a:lvl1pPr rtl="0">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pl-PL" noProof="0" smtClean="0"/>
              <a:t>Edytuj style wzorca tekstu</a:t>
            </a:r>
          </a:p>
          <a:p>
            <a:pPr lvl="1" rtl="0"/>
            <a:r>
              <a:rPr lang="pl-PL" noProof="0" smtClean="0"/>
              <a:t>Drugi poziom</a:t>
            </a:r>
          </a:p>
          <a:p>
            <a:pPr lvl="2" rtl="0"/>
            <a:r>
              <a:rPr lang="pl-PL" noProof="0" smtClean="0"/>
              <a:t>Trzeci poziom</a:t>
            </a:r>
          </a:p>
          <a:p>
            <a:pPr lvl="3" rtl="0"/>
            <a:r>
              <a:rPr lang="pl-PL" noProof="0" smtClean="0"/>
              <a:t>Czwarty poziom</a:t>
            </a:r>
          </a:p>
          <a:p>
            <a:pPr lvl="4" rtl="0"/>
            <a:r>
              <a:rPr lang="pl-PL" noProof="0" smtClean="0"/>
              <a:t>Piąty poziom</a:t>
            </a:r>
            <a:endParaRPr lang="pl-PL" noProof="0" dirty="0"/>
          </a:p>
        </p:txBody>
      </p:sp>
      <p:sp>
        <p:nvSpPr>
          <p:cNvPr id="4" name="Tekst — symbol zastępczy 3"/>
          <p:cNvSpPr>
            <a:spLocks noGrp="1"/>
          </p:cNvSpPr>
          <p:nvPr>
            <p:ph type="body" sz="half" idx="2"/>
          </p:nvPr>
        </p:nvSpPr>
        <p:spPr>
          <a:xfrm>
            <a:off x="7913152" y="2995012"/>
            <a:ext cx="3657600" cy="2285950"/>
          </a:xfrm>
        </p:spPr>
        <p:txBody>
          <a:bodyPr rtlCol="0">
            <a:normAutofit/>
          </a:bodyPr>
          <a:lstStyle>
            <a:lvl1pPr marL="0" indent="0" rtl="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l-PL" noProof="0" smtClean="0"/>
              <a:t>Edytuj style wzorca tekstu</a:t>
            </a:r>
          </a:p>
        </p:txBody>
      </p:sp>
      <p:cxnSp>
        <p:nvCxnSpPr>
          <p:cNvPr id="60" name="Łącznik prosty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topka — symbol zastępczy 5"/>
          <p:cNvSpPr>
            <a:spLocks noGrp="1"/>
          </p:cNvSpPr>
          <p:nvPr>
            <p:ph type="ftr" sz="quarter" idx="11"/>
          </p:nvPr>
        </p:nvSpPr>
        <p:spPr/>
        <p:txBody>
          <a:bodyPr rtlCol="0"/>
          <a:lstStyle/>
          <a:p>
            <a:pPr rtl="0"/>
            <a:r>
              <a:rPr lang="pl-PL" noProof="0" smtClean="0"/>
              <a:t>https://goo.gl/Cr3yHf </a:t>
            </a:r>
            <a:endParaRPr lang="pl-PL" noProof="0"/>
          </a:p>
        </p:txBody>
      </p:sp>
      <p:sp>
        <p:nvSpPr>
          <p:cNvPr id="5" name="Data — symbol zastępczy 4"/>
          <p:cNvSpPr>
            <a:spLocks noGrp="1"/>
          </p:cNvSpPr>
          <p:nvPr>
            <p:ph type="dt" sz="half" idx="10"/>
          </p:nvPr>
        </p:nvSpPr>
        <p:spPr/>
        <p:txBody>
          <a:bodyPr rtlCol="0"/>
          <a:lstStyle>
            <a:lvl1pPr>
              <a:defRPr>
                <a:solidFill>
                  <a:schemeClr val="bg1"/>
                </a:solidFill>
              </a:defRPr>
            </a:lvl1pPr>
          </a:lstStyle>
          <a:p>
            <a:fld id="{E592957D-1B3B-468F-A50C-6984F96E941D}" type="datetime1">
              <a:rPr lang="pl-PL" smtClean="0"/>
              <a:t>11.03.2019</a:t>
            </a:fld>
            <a:endParaRPr lang="pl-PL" dirty="0"/>
          </a:p>
        </p:txBody>
      </p:sp>
      <p:sp>
        <p:nvSpPr>
          <p:cNvPr id="8" name="Numer slajdu — symbol zastępczy 7"/>
          <p:cNvSpPr>
            <a:spLocks noGrp="1"/>
          </p:cNvSpPr>
          <p:nvPr>
            <p:ph type="sldNum" sz="quarter" idx="12"/>
          </p:nvPr>
        </p:nvSpPr>
        <p:spPr/>
        <p:txBody>
          <a:bodyPr rtlCol="0"/>
          <a:lstStyle>
            <a:lvl1pPr>
              <a:defRPr>
                <a:solidFill>
                  <a:schemeClr val="bg1"/>
                </a:solidFill>
              </a:defRPr>
            </a:lvl1pPr>
          </a:lstStyle>
          <a:p>
            <a:pPr rtl="0"/>
            <a:fld id="{E31375A4-56A4-47D6-9801-1991572033F7}" type="slidenum">
              <a:rPr lang="pl-PL" noProof="0" smtClean="0"/>
              <a:pPr/>
              <a:t>‹#›</a:t>
            </a:fld>
            <a:endParaRPr lang="pl-PL" noProof="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upa 7"/>
          <p:cNvGrpSpPr/>
          <p:nvPr/>
        </p:nvGrpSpPr>
        <p:grpSpPr bwMode="hidden">
          <a:xfrm>
            <a:off x="-1" y="0"/>
            <a:ext cx="12192002" cy="6858000"/>
            <a:chOff x="-1" y="0"/>
            <a:chExt cx="12192002" cy="6858000"/>
          </a:xfrm>
        </p:grpSpPr>
        <p:cxnSp>
          <p:nvCxnSpPr>
            <p:cNvPr id="9" name="Łącznik prosty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Łącznik prosty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Łącznik prosty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Łącznik prosty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Łącznik prosty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Łącznik prosty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Łącznik prosty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Łącznik prosty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Łącznik prosty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Łącznik prosty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Łącznik prosty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Łącznik prosty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Łącznik prosty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Łącznik prosty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Łącznik prosty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Łącznik prosty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upa 24"/>
            <p:cNvGrpSpPr/>
            <p:nvPr/>
          </p:nvGrpSpPr>
          <p:grpSpPr bwMode="hidden">
            <a:xfrm>
              <a:off x="-1" y="0"/>
              <a:ext cx="12192001" cy="6858000"/>
              <a:chOff x="-1" y="0"/>
              <a:chExt cx="12192001" cy="6858000"/>
            </a:xfrm>
          </p:grpSpPr>
          <p:cxnSp>
            <p:nvCxnSpPr>
              <p:cNvPr id="43" name="Łącznik prosty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Łącznik prosty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Łącznik prosty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Łącznik prosty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Łącznik prosty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upa 47"/>
              <p:cNvGrpSpPr/>
              <p:nvPr/>
            </p:nvGrpSpPr>
            <p:grpSpPr bwMode="hidden">
              <a:xfrm>
                <a:off x="6327885" y="0"/>
                <a:ext cx="5864115" cy="5898673"/>
                <a:chOff x="6327885" y="0"/>
                <a:chExt cx="5864115" cy="5898673"/>
              </a:xfrm>
            </p:grpSpPr>
            <p:cxnSp>
              <p:nvCxnSpPr>
                <p:cNvPr id="54" name="Łącznik prosty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Łącznik prosty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Łącznik prosty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Łącznik prosty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Łącznik prosty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Łącznik prosty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Łącznik prosty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Łącznik prosty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Łącznik prosty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Łącznik prosty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upa 25"/>
            <p:cNvGrpSpPr/>
            <p:nvPr/>
          </p:nvGrpSpPr>
          <p:grpSpPr bwMode="hidden">
            <a:xfrm flipH="1">
              <a:off x="0" y="0"/>
              <a:ext cx="12192001" cy="6858000"/>
              <a:chOff x="-1" y="0"/>
              <a:chExt cx="12192001" cy="6858000"/>
            </a:xfrm>
          </p:grpSpPr>
          <p:cxnSp>
            <p:nvCxnSpPr>
              <p:cNvPr id="27" name="Łącznik prosty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Łącznik prosty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Łącznik prosty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Łącznik prosty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Łącznik prosty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upa 31"/>
              <p:cNvGrpSpPr/>
              <p:nvPr/>
            </p:nvGrpSpPr>
            <p:grpSpPr bwMode="hidden">
              <a:xfrm>
                <a:off x="6327885" y="0"/>
                <a:ext cx="5864115" cy="5898673"/>
                <a:chOff x="6327885" y="0"/>
                <a:chExt cx="5864115" cy="5898673"/>
              </a:xfrm>
            </p:grpSpPr>
            <p:cxnSp>
              <p:nvCxnSpPr>
                <p:cNvPr id="38" name="Łącznik prosty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Łącznik prosty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Łącznik prosty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Łącznik prosty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Łącznik prosty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Łącznik prosty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Łącznik prosty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Łącznik prosty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Łącznik prosty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Łącznik prosty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Prostokąt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cxnSp>
        <p:nvCxnSpPr>
          <p:cNvPr id="59" name="Łącznik prosty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ytuł 1"/>
          <p:cNvSpPr>
            <a:spLocks noGrp="1"/>
          </p:cNvSpPr>
          <p:nvPr>
            <p:ph type="title" hasCustomPrompt="1"/>
          </p:nvPr>
        </p:nvSpPr>
        <p:spPr>
          <a:xfrm>
            <a:off x="7909560" y="576072"/>
            <a:ext cx="3657600" cy="2194560"/>
          </a:xfrm>
        </p:spPr>
        <p:txBody>
          <a:bodyPr rtlCol="0" anchor="b">
            <a:normAutofit/>
          </a:bodyPr>
          <a:lstStyle>
            <a:lvl1pPr>
              <a:defRPr sz="2600">
                <a:solidFill>
                  <a:schemeClr val="bg1"/>
                </a:solidFill>
              </a:defRPr>
            </a:lvl1pPr>
          </a:lstStyle>
          <a:p>
            <a:pPr rtl="0"/>
            <a:r>
              <a:rPr lang="pl-PL" noProof="0"/>
              <a:t>Kliknij, aby edytować styl wzorca tytułu</a:t>
            </a:r>
          </a:p>
        </p:txBody>
      </p:sp>
      <p:sp>
        <p:nvSpPr>
          <p:cNvPr id="3" name="Obraz — symbol zastępczy 2" descr="Pusty symbol zastępczy pozwalający dodać obraz. Kliknij symbol zastępczy i wybierz obraz, który chcesz dodać."/>
          <p:cNvSpPr>
            <a:spLocks noGrp="1"/>
          </p:cNvSpPr>
          <p:nvPr>
            <p:ph type="pic" idx="1"/>
          </p:nvPr>
        </p:nvSpPr>
        <p:spPr>
          <a:xfrm>
            <a:off x="4412" y="-159"/>
            <a:ext cx="7315200" cy="6858000"/>
          </a:xfrm>
        </p:spPr>
        <p:txBody>
          <a:bodyPr tIns="4572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l-PL" noProof="0" smtClean="0"/>
              <a:t>Kliknij ikonę, aby dodać obraz</a:t>
            </a:r>
            <a:endParaRPr lang="pl-PL" noProof="0"/>
          </a:p>
        </p:txBody>
      </p:sp>
      <p:sp>
        <p:nvSpPr>
          <p:cNvPr id="4" name="Tekst — symbol zastępczy 3"/>
          <p:cNvSpPr>
            <a:spLocks noGrp="1"/>
          </p:cNvSpPr>
          <p:nvPr>
            <p:ph type="body" sz="half" idx="2"/>
          </p:nvPr>
        </p:nvSpPr>
        <p:spPr>
          <a:xfrm>
            <a:off x="7909560" y="2999232"/>
            <a:ext cx="3657600" cy="2286000"/>
          </a:xfrm>
        </p:spPr>
        <p:txBody>
          <a:bodyPr rtlCol="0"/>
          <a:lstStyle>
            <a:lvl1pPr marL="0" indent="0" rtl="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l-PL" noProof="0" smtClean="0"/>
              <a:t>Edytuj style wzorca tekstu</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upa 95"/>
          <p:cNvGrpSpPr/>
          <p:nvPr userDrawn="1"/>
        </p:nvGrpSpPr>
        <p:grpSpPr bwMode="hidden">
          <a:xfrm>
            <a:off x="-1" y="-195943"/>
            <a:ext cx="12192002" cy="6858000"/>
            <a:chOff x="-1" y="0"/>
            <a:chExt cx="12192002" cy="6858000"/>
          </a:xfrm>
        </p:grpSpPr>
        <p:cxnSp>
          <p:nvCxnSpPr>
            <p:cNvPr id="97" name="Łącznik prosty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Łącznik prosty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Łącznik prosty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Łącznik prosty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Łącznik prosty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Łącznik prosty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Łącznik prosty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Łącznik prosty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Łącznik prosty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Łącznik prosty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Łącznik prosty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Łącznik prosty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Łącznik prosty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Łącznik prosty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Łącznik prosty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Łącznik prosty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a 112"/>
            <p:cNvGrpSpPr/>
            <p:nvPr userDrawn="1"/>
          </p:nvGrpSpPr>
          <p:grpSpPr bwMode="hidden">
            <a:xfrm>
              <a:off x="-1" y="0"/>
              <a:ext cx="12192001" cy="6858000"/>
              <a:chOff x="-1" y="0"/>
              <a:chExt cx="12192001" cy="6858000"/>
            </a:xfrm>
          </p:grpSpPr>
          <p:cxnSp>
            <p:nvCxnSpPr>
              <p:cNvPr id="131" name="Łącznik prosty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Łącznik prosty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Łącznik prosty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Łącznik prosty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Łącznik prosty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a 135"/>
              <p:cNvGrpSpPr/>
              <p:nvPr/>
            </p:nvGrpSpPr>
            <p:grpSpPr bwMode="hidden">
              <a:xfrm>
                <a:off x="6327885" y="0"/>
                <a:ext cx="5864115" cy="5898673"/>
                <a:chOff x="6327885" y="0"/>
                <a:chExt cx="5864115" cy="5898673"/>
              </a:xfrm>
            </p:grpSpPr>
            <p:cxnSp>
              <p:nvCxnSpPr>
                <p:cNvPr id="142" name="Łącznik prosty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Łącznik prosty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Łącznik prosty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Łącznik prosty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Łącznik prosty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Łącznik prosty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Łącznik prosty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Łącznik prosty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Łącznik prosty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Łącznik prosty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a 113"/>
            <p:cNvGrpSpPr/>
            <p:nvPr userDrawn="1"/>
          </p:nvGrpSpPr>
          <p:grpSpPr bwMode="hidden">
            <a:xfrm flipH="1">
              <a:off x="0" y="0"/>
              <a:ext cx="12192001" cy="6858000"/>
              <a:chOff x="-1" y="0"/>
              <a:chExt cx="12192001" cy="6858000"/>
            </a:xfrm>
          </p:grpSpPr>
          <p:cxnSp>
            <p:nvCxnSpPr>
              <p:cNvPr id="115" name="Łącznik prosty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Łącznik prosty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Łącznik prosty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Łącznik prosty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Łącznik prosty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a 119"/>
              <p:cNvGrpSpPr/>
              <p:nvPr/>
            </p:nvGrpSpPr>
            <p:grpSpPr bwMode="hidden">
              <a:xfrm>
                <a:off x="6327885" y="0"/>
                <a:ext cx="5864115" cy="5898673"/>
                <a:chOff x="6327885" y="0"/>
                <a:chExt cx="5864115" cy="5898673"/>
              </a:xfrm>
            </p:grpSpPr>
            <p:cxnSp>
              <p:nvCxnSpPr>
                <p:cNvPr id="126" name="Łącznik prosty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Łącznik prosty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Łącznik prosty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Łącznik prosty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Łącznik prosty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Łącznik prosty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Łącznik prosty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Łącznik prosty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Łącznik prosty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Łącznik prosty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ytuł — symbol zastępczy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pPr rtl="0"/>
            <a:r>
              <a:rPr lang="pl-PL" noProof="0"/>
              <a:t>Kliknij, aby edytować styl wzorca tytułu</a:t>
            </a:r>
          </a:p>
        </p:txBody>
      </p:sp>
      <p:sp>
        <p:nvSpPr>
          <p:cNvPr id="3" name="Tekst — symbol zastępczy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rtl="0"/>
            <a:r>
              <a:rPr lang="pl-PL" noProof="0" dirty="0" smtClean="0"/>
              <a:t>Edytuj style wzorca tekstu</a:t>
            </a:r>
          </a:p>
          <a:p>
            <a:pPr lvl="1" rtl="0"/>
            <a:r>
              <a:rPr lang="pl-PL" noProof="0" dirty="0" smtClean="0"/>
              <a:t>Drugi </a:t>
            </a:r>
            <a:r>
              <a:rPr lang="pl-PL" noProof="0" dirty="0"/>
              <a:t>poziom</a:t>
            </a:r>
          </a:p>
          <a:p>
            <a:pPr lvl="2" rtl="0"/>
            <a:r>
              <a:rPr lang="pl-PL" noProof="0" dirty="0"/>
              <a:t>Trzeci poziom</a:t>
            </a:r>
          </a:p>
          <a:p>
            <a:pPr lvl="3" rtl="0"/>
            <a:r>
              <a:rPr lang="pl-PL" noProof="0" dirty="0"/>
              <a:t>Czwarty poziom</a:t>
            </a:r>
          </a:p>
          <a:p>
            <a:pPr lvl="4" rtl="0"/>
            <a:r>
              <a:rPr lang="pl-PL" noProof="0" dirty="0"/>
              <a:t>Piąty poziom</a:t>
            </a:r>
          </a:p>
        </p:txBody>
      </p:sp>
      <p:cxnSp>
        <p:nvCxnSpPr>
          <p:cNvPr id="148" name="Łącznik prosty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topka — symbol zastępczy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pPr rtl="0"/>
            <a:r>
              <a:rPr lang="pl-PL" noProof="0" smtClean="0"/>
              <a:t>https://goo.gl/Cr3yHf </a:t>
            </a:r>
            <a:endParaRPr lang="pl-PL" noProof="0"/>
          </a:p>
        </p:txBody>
      </p:sp>
      <p:sp>
        <p:nvSpPr>
          <p:cNvPr id="4" name="Data — symbol zastępczy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C0A7B9F-DE8A-4447-88A7-2632C4BBFE07}" type="datetime1">
              <a:rPr lang="pl-PL" smtClean="0"/>
              <a:t>11.03.2019</a:t>
            </a:fld>
            <a:endParaRPr lang="pl-PL" dirty="0"/>
          </a:p>
        </p:txBody>
      </p:sp>
      <p:sp>
        <p:nvSpPr>
          <p:cNvPr id="6" name="Numer slajdu — symbol zastępczy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pPr rtl="0"/>
            <a:fld id="{E31375A4-56A4-47D6-9801-1991572033F7}" type="slidenum">
              <a:rPr lang="pl-PL" noProof="0" smtClean="0"/>
              <a:pPr/>
              <a:t>‹#›</a:t>
            </a:fld>
            <a:endParaRPr lang="pl-PL" noProof="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oo.gl/Cr3yH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youtube.com/watch?v=1NxnPkZM9bc" TargetMode="Externa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youtube.com/watch?v=GM3CDQfQ4sw&amp;index=1&amp;list=PL4zv4UkoVTPflyFDJdJtz248-8Wdz_nct" TargetMode="Externa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youtube.com/watch?v=GM3CDQfQ4sw&amp;index=1&amp;list=PL4zv4UkoVTPflyFDJdJtz248-8Wdz_nct" TargetMode="Externa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youtube.com/watch?v=GM3CDQfQ4sw&amp;index=1&amp;list=PL4zv4UkoVTPflyFDJdJtz248-8Wdz_nct" TargetMode="External"/><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rtlCol="0">
            <a:noAutofit/>
          </a:bodyPr>
          <a:lstStyle/>
          <a:p>
            <a:r>
              <a:rPr lang="lt-LT" sz="4400" dirty="0" smtClean="0"/>
              <a:t>Mašininio mokymosi pagrindai: </a:t>
            </a:r>
            <a:r>
              <a:rPr lang="pl-PL" sz="4400" dirty="0" smtClean="0"/>
              <a:t/>
            </a:r>
            <a:br>
              <a:rPr lang="pl-PL" sz="4400" dirty="0" smtClean="0"/>
            </a:br>
            <a:r>
              <a:rPr lang="lt-LT" sz="3200" b="0" dirty="0" smtClean="0"/>
              <a:t>Savybių išskyrimas</a:t>
            </a:r>
            <a:br>
              <a:rPr lang="lt-LT" sz="3200" b="0" dirty="0" smtClean="0"/>
            </a:br>
            <a:r>
              <a:rPr lang="lt-LT" sz="3200" b="0" dirty="0"/>
              <a:t>P</a:t>
            </a:r>
            <a:r>
              <a:rPr lang="pl-PL" sz="3200" b="0" dirty="0" err="1" smtClean="0"/>
              <a:t>raleist</a:t>
            </a:r>
            <a:r>
              <a:rPr lang="lt-LT" sz="3200" b="0" dirty="0" smtClean="0"/>
              <a:t>ų reikšmių apdorojimas</a:t>
            </a:r>
            <a:r>
              <a:rPr lang="pl-PL" sz="3200" b="0" dirty="0"/>
              <a:t/>
            </a:r>
            <a:br>
              <a:rPr lang="pl-PL" sz="3200" b="0" dirty="0"/>
            </a:br>
            <a:r>
              <a:rPr lang="lt-LT" sz="3200" b="0" dirty="0" smtClean="0"/>
              <a:t>Esminių </a:t>
            </a:r>
            <a:r>
              <a:rPr lang="lt-LT" sz="3200" b="0" dirty="0"/>
              <a:t>komponenčių analizė PCA</a:t>
            </a:r>
            <a:r>
              <a:rPr lang="lt-LT" sz="3200" b="0" dirty="0" smtClean="0"/>
              <a:t/>
            </a:r>
            <a:br>
              <a:rPr lang="lt-LT" sz="3200" b="0" dirty="0" smtClean="0"/>
            </a:br>
            <a:r>
              <a:rPr lang="lt-LT" sz="3200" b="0" dirty="0" smtClean="0"/>
              <a:t>Atraminių vektorių metodas SVM</a:t>
            </a:r>
            <a:br>
              <a:rPr lang="lt-LT" sz="3200" b="0" dirty="0" smtClean="0"/>
            </a:br>
            <a:r>
              <a:rPr lang="lt-LT" sz="3200" b="0" dirty="0" smtClean="0"/>
              <a:t>Bajeso teorema </a:t>
            </a:r>
            <a:br>
              <a:rPr lang="lt-LT" sz="3200" b="0" dirty="0" smtClean="0"/>
            </a:br>
            <a:r>
              <a:rPr lang="lt-LT" sz="3200" b="0" dirty="0" smtClean="0"/>
              <a:t>Ada Boost metodas</a:t>
            </a:r>
            <a:endParaRPr lang="pl-PL" sz="3200" b="0" dirty="0"/>
          </a:p>
        </p:txBody>
      </p:sp>
      <p:sp>
        <p:nvSpPr>
          <p:cNvPr id="3" name="Podtytuł 2"/>
          <p:cNvSpPr>
            <a:spLocks noGrp="1"/>
          </p:cNvSpPr>
          <p:nvPr>
            <p:ph type="subTitle" idx="1"/>
          </p:nvPr>
        </p:nvSpPr>
        <p:spPr/>
        <p:txBody>
          <a:bodyPr rtlCol="0"/>
          <a:lstStyle/>
          <a:p>
            <a:r>
              <a:rPr lang="en-US" dirty="0">
                <a:hlinkClick r:id="rId3"/>
              </a:rPr>
              <a:t>https://</a:t>
            </a:r>
            <a:r>
              <a:rPr lang="en-US" dirty="0" smtClean="0">
                <a:hlinkClick r:id="rId3"/>
              </a:rPr>
              <a:t>goo.gl/Cr3yHf</a:t>
            </a:r>
            <a:r>
              <a:rPr lang="lt-LT" dirty="0" smtClean="0"/>
              <a:t> </a:t>
            </a:r>
            <a:endParaRPr lang="en-US"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a:t>Reikalingi matematikos pagrindai</a:t>
            </a:r>
            <a:endParaRPr lang="en-US" dirty="0"/>
          </a:p>
        </p:txBody>
      </p:sp>
      <p:sp>
        <p:nvSpPr>
          <p:cNvPr id="3" name="Symbol zastępczy zawartości 2"/>
          <p:cNvSpPr>
            <a:spLocks noGrp="1"/>
          </p:cNvSpPr>
          <p:nvPr>
            <p:ph idx="1"/>
          </p:nvPr>
        </p:nvSpPr>
        <p:spPr/>
        <p:txBody>
          <a:bodyPr/>
          <a:lstStyle/>
          <a:p>
            <a:r>
              <a:rPr lang="lt-LT" dirty="0" smtClean="0"/>
              <a:t>Taško daugyba iš vektoriaus </a:t>
            </a:r>
            <a:r>
              <a:rPr lang="lt-LT" i="1" dirty="0" smtClean="0"/>
              <a:t>w</a:t>
            </a:r>
            <a:r>
              <a:rPr lang="lt-LT" dirty="0" smtClean="0"/>
              <a:t> (vienetinio ilgio vektorius) reiškia projekcijos operaciją į tiesią </a:t>
            </a:r>
            <a:r>
              <a:rPr lang="pl-PL" dirty="0" err="1" smtClean="0"/>
              <a:t>nu</a:t>
            </a:r>
            <a:r>
              <a:rPr lang="lt-LT" dirty="0" smtClean="0"/>
              <a:t>brėžtą to vektoriaus kryptimi</a:t>
            </a:r>
            <a:endParaRPr lang="en-US" dirty="0"/>
          </a:p>
        </p:txBody>
      </p:sp>
      <p:sp>
        <p:nvSpPr>
          <p:cNvPr id="4" name="Symbol zastępczy stopki 3"/>
          <p:cNvSpPr>
            <a:spLocks noGrp="1"/>
          </p:cNvSpPr>
          <p:nvPr>
            <p:ph type="ftr" sz="quarter" idx="11"/>
          </p:nvPr>
        </p:nvSpPr>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12"/>
          </p:nvPr>
        </p:nvSpPr>
        <p:spPr/>
        <p:txBody>
          <a:bodyPr/>
          <a:lstStyle/>
          <a:p>
            <a:pPr rtl="0"/>
            <a:fld id="{E31375A4-56A4-47D6-9801-1991572033F7}" type="slidenum">
              <a:rPr lang="pl-PL" noProof="0" smtClean="0"/>
              <a:t>10</a:t>
            </a:fld>
            <a:endParaRPr lang="pl-PL" noProof="0"/>
          </a:p>
        </p:txBody>
      </p:sp>
      <p:pic>
        <p:nvPicPr>
          <p:cNvPr id="6" name="Obraz 5"/>
          <p:cNvPicPr>
            <a:picLocks noChangeAspect="1"/>
          </p:cNvPicPr>
          <p:nvPr/>
        </p:nvPicPr>
        <p:blipFill>
          <a:blip r:embed="rId2"/>
          <a:stretch>
            <a:fillRect/>
          </a:stretch>
        </p:blipFill>
        <p:spPr>
          <a:xfrm>
            <a:off x="1600200" y="2631368"/>
            <a:ext cx="7551420" cy="3485271"/>
          </a:xfrm>
          <a:prstGeom prst="rect">
            <a:avLst/>
          </a:prstGeom>
        </p:spPr>
      </p:pic>
    </p:spTree>
    <p:extLst>
      <p:ext uri="{BB962C8B-B14F-4D97-AF65-F5344CB8AC3E}">
        <p14:creationId xmlns:p14="http://schemas.microsoft.com/office/powerpoint/2010/main" val="30815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PCA</a:t>
            </a:r>
            <a:endParaRPr lang="en-US" dirty="0"/>
          </a:p>
        </p:txBody>
      </p:sp>
      <p:sp>
        <p:nvSpPr>
          <p:cNvPr id="3" name="Symbol zastępczy zawartości 2"/>
          <p:cNvSpPr>
            <a:spLocks noGrp="1"/>
          </p:cNvSpPr>
          <p:nvPr>
            <p:ph idx="1"/>
          </p:nvPr>
        </p:nvSpPr>
        <p:spPr>
          <a:xfrm>
            <a:off x="1295400" y="1981201"/>
            <a:ext cx="2768711" cy="3337559"/>
          </a:xfrm>
        </p:spPr>
        <p:txBody>
          <a:bodyPr>
            <a:normAutofit/>
          </a:bodyPr>
          <a:lstStyle/>
          <a:p>
            <a:pPr marL="0" indent="0">
              <a:buNone/>
            </a:pPr>
            <a:r>
              <a:rPr lang="lt-LT" b="1" dirty="0" smtClean="0"/>
              <a:t>Problemos </a:t>
            </a:r>
            <a:r>
              <a:rPr lang="lt-LT" b="1" dirty="0"/>
              <a:t>apibrėžimas</a:t>
            </a:r>
            <a:endParaRPr lang="lt-LT" b="1" dirty="0" smtClean="0"/>
          </a:p>
          <a:p>
            <a:pPr marL="0" indent="0">
              <a:buNone/>
            </a:pPr>
            <a:r>
              <a:rPr lang="lt-LT" dirty="0" smtClean="0"/>
              <a:t>Rasti tokią kryptį, kurioje dispersijos projekcija būtų maksimali</a:t>
            </a:r>
            <a:endParaRPr lang="en-US" dirty="0"/>
          </a:p>
        </p:txBody>
      </p:sp>
      <p:sp>
        <p:nvSpPr>
          <p:cNvPr id="4" name="Symbol zastępczy stopki 3"/>
          <p:cNvSpPr>
            <a:spLocks noGrp="1"/>
          </p:cNvSpPr>
          <p:nvPr>
            <p:ph type="ftr" sz="quarter" idx="11"/>
          </p:nvPr>
        </p:nvSpPr>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12"/>
          </p:nvPr>
        </p:nvSpPr>
        <p:spPr/>
        <p:txBody>
          <a:bodyPr/>
          <a:lstStyle/>
          <a:p>
            <a:pPr rtl="0"/>
            <a:fld id="{E31375A4-56A4-47D6-9801-1991572033F7}" type="slidenum">
              <a:rPr lang="pl-PL" noProof="0" smtClean="0"/>
              <a:t>11</a:t>
            </a:fld>
            <a:endParaRPr lang="pl-PL" noProof="0"/>
          </a:p>
        </p:txBody>
      </p:sp>
      <p:pic>
        <p:nvPicPr>
          <p:cNvPr id="6" name="Obraz 5"/>
          <p:cNvPicPr>
            <a:picLocks noChangeAspect="1"/>
          </p:cNvPicPr>
          <p:nvPr/>
        </p:nvPicPr>
        <p:blipFill>
          <a:blip r:embed="rId2"/>
          <a:stretch>
            <a:fillRect/>
          </a:stretch>
        </p:blipFill>
        <p:spPr>
          <a:xfrm>
            <a:off x="3647158" y="258956"/>
            <a:ext cx="7937035" cy="5745604"/>
          </a:xfrm>
          <a:prstGeom prst="rect">
            <a:avLst/>
          </a:prstGeom>
        </p:spPr>
      </p:pic>
    </p:spTree>
    <p:extLst>
      <p:ext uri="{BB962C8B-B14F-4D97-AF65-F5344CB8AC3E}">
        <p14:creationId xmlns:p14="http://schemas.microsoft.com/office/powerpoint/2010/main" val="67177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PCA – problemos apibrėžimas</a:t>
            </a:r>
            <a:endParaRPr lang="en-US" dirty="0"/>
          </a:p>
        </p:txBody>
      </p:sp>
      <p:sp>
        <p:nvSpPr>
          <p:cNvPr id="3" name="Symbol zastępczy zawartości 2"/>
          <p:cNvSpPr>
            <a:spLocks noGrp="1"/>
          </p:cNvSpPr>
          <p:nvPr>
            <p:ph idx="1"/>
          </p:nvPr>
        </p:nvSpPr>
        <p:spPr>
          <a:xfrm>
            <a:off x="1295400" y="1981201"/>
            <a:ext cx="10774680" cy="3733799"/>
          </a:xfrm>
        </p:spPr>
        <p:txBody>
          <a:bodyPr/>
          <a:lstStyle/>
          <a:p>
            <a:r>
              <a:rPr lang="lt-LT" dirty="0" smtClean="0"/>
              <a:t>Maksimizuojame dispersijos funkciją atžvilgiu  </a:t>
            </a:r>
            <a:r>
              <a:rPr lang="lt-LT" i="1" dirty="0" smtClean="0"/>
              <a:t>w</a:t>
            </a:r>
            <a:r>
              <a:rPr lang="lt-LT" dirty="0" smtClean="0"/>
              <a:t>:</a:t>
            </a:r>
          </a:p>
          <a:p>
            <a:r>
              <a:rPr lang="lt-LT" dirty="0" smtClean="0"/>
              <a:t>Lygybė gali būti pavaizduota:</a:t>
            </a:r>
          </a:p>
          <a:p>
            <a:endParaRPr lang="lt-LT" dirty="0"/>
          </a:p>
          <a:p>
            <a:endParaRPr lang="lt-LT" dirty="0" smtClean="0"/>
          </a:p>
          <a:p>
            <a:r>
              <a:rPr lang="lt-LT" dirty="0" smtClean="0"/>
              <a:t>Esant prielaidai, kad </a:t>
            </a:r>
            <a:r>
              <a:rPr lang="lt-LT" i="1" dirty="0" smtClean="0"/>
              <a:t>x</a:t>
            </a:r>
            <a:r>
              <a:rPr lang="lt-LT" dirty="0" smtClean="0"/>
              <a:t> yra vektorius vienetitnio ilgio – funkcija pavidalo                          :</a:t>
            </a:r>
            <a:endParaRPr lang="lt-LT" dirty="0"/>
          </a:p>
          <a:p>
            <a:pPr lvl="1"/>
            <a:r>
              <a:rPr lang="lt-LT" dirty="0" smtClean="0"/>
              <a:t>Įgyja maskimalią reikšmę esant tikriniam vektoriui, kuris atitinka didžiausią f(x) tikrinę reikmę </a:t>
            </a:r>
          </a:p>
          <a:p>
            <a:pPr lvl="1"/>
            <a:r>
              <a:rPr lang="lt-LT" dirty="0" smtClean="0"/>
              <a:t>Įgyja minimalią reikšmę esant tikriniam vektoriui, kuris atitinka mažiausią f(x) tikrinę reikšmę</a:t>
            </a:r>
          </a:p>
          <a:p>
            <a:endParaRPr lang="en-US" dirty="0"/>
          </a:p>
        </p:txBody>
      </p:sp>
      <p:sp>
        <p:nvSpPr>
          <p:cNvPr id="4" name="Symbol zastępczy stopki 3"/>
          <p:cNvSpPr>
            <a:spLocks noGrp="1"/>
          </p:cNvSpPr>
          <p:nvPr>
            <p:ph type="ftr" sz="quarter" idx="11"/>
          </p:nvPr>
        </p:nvSpPr>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12"/>
          </p:nvPr>
        </p:nvSpPr>
        <p:spPr/>
        <p:txBody>
          <a:bodyPr/>
          <a:lstStyle/>
          <a:p>
            <a:pPr rtl="0"/>
            <a:fld id="{E31375A4-56A4-47D6-9801-1991572033F7}" type="slidenum">
              <a:rPr lang="pl-PL" noProof="0" smtClean="0"/>
              <a:t>12</a:t>
            </a:fld>
            <a:endParaRPr lang="pl-PL" noProof="0"/>
          </a:p>
        </p:txBody>
      </p:sp>
      <p:pic>
        <p:nvPicPr>
          <p:cNvPr id="6" name="Obraz 5"/>
          <p:cNvPicPr>
            <a:picLocks noChangeAspect="1"/>
          </p:cNvPicPr>
          <p:nvPr/>
        </p:nvPicPr>
        <p:blipFill>
          <a:blip r:embed="rId2"/>
          <a:stretch>
            <a:fillRect/>
          </a:stretch>
        </p:blipFill>
        <p:spPr>
          <a:xfrm>
            <a:off x="7311390" y="1933262"/>
            <a:ext cx="4457700" cy="514350"/>
          </a:xfrm>
          <a:prstGeom prst="rect">
            <a:avLst/>
          </a:prstGeom>
        </p:spPr>
      </p:pic>
      <p:pic>
        <p:nvPicPr>
          <p:cNvPr id="7" name="Obraz 6"/>
          <p:cNvPicPr>
            <a:picLocks noChangeAspect="1"/>
          </p:cNvPicPr>
          <p:nvPr/>
        </p:nvPicPr>
        <p:blipFill>
          <a:blip r:embed="rId3"/>
          <a:stretch>
            <a:fillRect/>
          </a:stretch>
        </p:blipFill>
        <p:spPr>
          <a:xfrm>
            <a:off x="5176837" y="2388871"/>
            <a:ext cx="3362325" cy="1590675"/>
          </a:xfrm>
          <a:prstGeom prst="rect">
            <a:avLst/>
          </a:prstGeom>
        </p:spPr>
      </p:pic>
      <p:pic>
        <p:nvPicPr>
          <p:cNvPr id="9" name="Obraz 8"/>
          <p:cNvPicPr>
            <a:picLocks noChangeAspect="1"/>
          </p:cNvPicPr>
          <p:nvPr/>
        </p:nvPicPr>
        <p:blipFill>
          <a:blip r:embed="rId4"/>
          <a:stretch>
            <a:fillRect/>
          </a:stretch>
        </p:blipFill>
        <p:spPr>
          <a:xfrm>
            <a:off x="9560242" y="3933826"/>
            <a:ext cx="1704975" cy="457200"/>
          </a:xfrm>
          <a:prstGeom prst="rect">
            <a:avLst/>
          </a:prstGeom>
        </p:spPr>
      </p:pic>
      <p:sp>
        <p:nvSpPr>
          <p:cNvPr id="10" name="Prostokąt 9"/>
          <p:cNvSpPr/>
          <p:nvPr/>
        </p:nvSpPr>
        <p:spPr>
          <a:xfrm>
            <a:off x="1844039" y="5356008"/>
            <a:ext cx="9421177" cy="369332"/>
          </a:xfrm>
          <a:prstGeom prst="rect">
            <a:avLst/>
          </a:prstGeom>
        </p:spPr>
        <p:txBody>
          <a:bodyPr wrap="square">
            <a:spAutoFit/>
          </a:bodyPr>
          <a:lstStyle/>
          <a:p>
            <a:pPr algn="ctr"/>
            <a:r>
              <a:rPr lang="en-US" dirty="0" err="1"/>
              <a:t>įrodymas</a:t>
            </a:r>
            <a:r>
              <a:rPr lang="en-US" dirty="0"/>
              <a:t>: D. Poole „Linear Algebra: A Modern Introduction”, p. </a:t>
            </a:r>
            <a:r>
              <a:rPr lang="en-US" dirty="0" smtClean="0"/>
              <a:t>417-418</a:t>
            </a:r>
            <a:endParaRPr lang="en-US" dirty="0"/>
          </a:p>
        </p:txBody>
      </p:sp>
    </p:spTree>
    <p:extLst>
      <p:ext uri="{BB962C8B-B14F-4D97-AF65-F5344CB8AC3E}">
        <p14:creationId xmlns:p14="http://schemas.microsoft.com/office/powerpoint/2010/main" val="7555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PCA algoritmas (naudojant kovariacijos matricą)</a:t>
            </a:r>
            <a:endParaRPr lang="en-US" dirty="0"/>
          </a:p>
        </p:txBody>
      </p:sp>
      <p:sp>
        <p:nvSpPr>
          <p:cNvPr id="3" name="Symbol zastępczy zawartości 2"/>
          <p:cNvSpPr>
            <a:spLocks noGrp="1"/>
          </p:cNvSpPr>
          <p:nvPr>
            <p:ph idx="1"/>
          </p:nvPr>
        </p:nvSpPr>
        <p:spPr>
          <a:xfrm>
            <a:off x="1295400" y="1981201"/>
            <a:ext cx="4785360" cy="3809999"/>
          </a:xfrm>
        </p:spPr>
        <p:txBody>
          <a:bodyPr>
            <a:normAutofit/>
          </a:bodyPr>
          <a:lstStyle/>
          <a:p>
            <a:r>
              <a:rPr lang="lt-LT" dirty="0" smtClean="0"/>
              <a:t>X:</a:t>
            </a:r>
            <a:endParaRPr lang="en-US" dirty="0"/>
          </a:p>
        </p:txBody>
      </p:sp>
      <p:sp>
        <p:nvSpPr>
          <p:cNvPr id="4" name="Symbol zastępczy stopki 3"/>
          <p:cNvSpPr>
            <a:spLocks noGrp="1"/>
          </p:cNvSpPr>
          <p:nvPr>
            <p:ph type="ftr" sz="quarter" idx="11"/>
          </p:nvPr>
        </p:nvSpPr>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12"/>
          </p:nvPr>
        </p:nvSpPr>
        <p:spPr/>
        <p:txBody>
          <a:bodyPr/>
          <a:lstStyle/>
          <a:p>
            <a:pPr rtl="0"/>
            <a:fld id="{E31375A4-56A4-47D6-9801-1991572033F7}" type="slidenum">
              <a:rPr lang="pl-PL" noProof="0" smtClean="0"/>
              <a:t>13</a:t>
            </a:fld>
            <a:endParaRPr lang="pl-PL" noProof="0"/>
          </a:p>
        </p:txBody>
      </p:sp>
      <p:pic>
        <p:nvPicPr>
          <p:cNvPr id="6" name="Obraz 5"/>
          <p:cNvPicPr>
            <a:picLocks noChangeAspect="1"/>
          </p:cNvPicPr>
          <p:nvPr/>
        </p:nvPicPr>
        <p:blipFill>
          <a:blip r:embed="rId2"/>
          <a:stretch>
            <a:fillRect/>
          </a:stretch>
        </p:blipFill>
        <p:spPr>
          <a:xfrm>
            <a:off x="1320343" y="2347431"/>
            <a:ext cx="4826376" cy="3748251"/>
          </a:xfrm>
          <a:prstGeom prst="rect">
            <a:avLst/>
          </a:prstGeom>
        </p:spPr>
      </p:pic>
      <p:pic>
        <p:nvPicPr>
          <p:cNvPr id="7" name="Obraz 6"/>
          <p:cNvPicPr>
            <a:picLocks noChangeAspect="1"/>
          </p:cNvPicPr>
          <p:nvPr/>
        </p:nvPicPr>
        <p:blipFill>
          <a:blip r:embed="rId3"/>
          <a:stretch>
            <a:fillRect/>
          </a:stretch>
        </p:blipFill>
        <p:spPr>
          <a:xfrm>
            <a:off x="7044690" y="2618422"/>
            <a:ext cx="3333750" cy="523875"/>
          </a:xfrm>
          <a:prstGeom prst="rect">
            <a:avLst/>
          </a:prstGeom>
        </p:spPr>
      </p:pic>
      <p:sp>
        <p:nvSpPr>
          <p:cNvPr id="8" name="Symbol zastępczy zawartości 2"/>
          <p:cNvSpPr txBox="1">
            <a:spLocks/>
          </p:cNvSpPr>
          <p:nvPr/>
        </p:nvSpPr>
        <p:spPr>
          <a:xfrm>
            <a:off x="5593080" y="1981202"/>
            <a:ext cx="6710008" cy="4370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pl-PL" dirty="0" smtClean="0"/>
              <a:t>1. </a:t>
            </a:r>
            <a:r>
              <a:rPr lang="pl-PL" dirty="0" err="1" smtClean="0"/>
              <a:t>Apskai</a:t>
            </a:r>
            <a:r>
              <a:rPr lang="lt-LT" dirty="0" smtClean="0"/>
              <a:t>čiuok vidutinę duomenų rinkinio reikšmę</a:t>
            </a:r>
            <a:endParaRPr lang="en-US" dirty="0"/>
          </a:p>
        </p:txBody>
      </p:sp>
      <p:pic>
        <p:nvPicPr>
          <p:cNvPr id="9" name="Obraz 8"/>
          <p:cNvPicPr>
            <a:picLocks noChangeAspect="1"/>
          </p:cNvPicPr>
          <p:nvPr/>
        </p:nvPicPr>
        <p:blipFill>
          <a:blip r:embed="rId4"/>
          <a:stretch>
            <a:fillRect/>
          </a:stretch>
        </p:blipFill>
        <p:spPr>
          <a:xfrm>
            <a:off x="7044690" y="3255642"/>
            <a:ext cx="2085975" cy="1047750"/>
          </a:xfrm>
          <a:prstGeom prst="rect">
            <a:avLst/>
          </a:prstGeom>
        </p:spPr>
      </p:pic>
    </p:spTree>
    <p:extLst>
      <p:ext uri="{BB962C8B-B14F-4D97-AF65-F5344CB8AC3E}">
        <p14:creationId xmlns:p14="http://schemas.microsoft.com/office/powerpoint/2010/main" val="350582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PCA algoritmas (naudojant kovariacijos matricą)</a:t>
            </a:r>
            <a:endParaRPr lang="en-US" dirty="0"/>
          </a:p>
        </p:txBody>
      </p:sp>
      <p:sp>
        <p:nvSpPr>
          <p:cNvPr id="4" name="Symbol zastępczy stopki 3"/>
          <p:cNvSpPr>
            <a:spLocks noGrp="1"/>
          </p:cNvSpPr>
          <p:nvPr>
            <p:ph type="ftr" sz="quarter" idx="11"/>
          </p:nvPr>
        </p:nvSpPr>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12"/>
          </p:nvPr>
        </p:nvSpPr>
        <p:spPr/>
        <p:txBody>
          <a:bodyPr/>
          <a:lstStyle/>
          <a:p>
            <a:pPr rtl="0"/>
            <a:fld id="{E31375A4-56A4-47D6-9801-1991572033F7}" type="slidenum">
              <a:rPr lang="pl-PL" noProof="0" smtClean="0"/>
              <a:t>14</a:t>
            </a:fld>
            <a:endParaRPr lang="pl-PL" noProof="0"/>
          </a:p>
        </p:txBody>
      </p:sp>
      <p:sp>
        <p:nvSpPr>
          <p:cNvPr id="8" name="Symbol zastępczy zawartości 2"/>
          <p:cNvSpPr txBox="1">
            <a:spLocks/>
          </p:cNvSpPr>
          <p:nvPr/>
        </p:nvSpPr>
        <p:spPr>
          <a:xfrm>
            <a:off x="5974080" y="1981202"/>
            <a:ext cx="5867400" cy="18592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pl-PL" dirty="0" smtClean="0"/>
              <a:t>2. </a:t>
            </a:r>
            <a:r>
              <a:rPr lang="lt-LT" dirty="0" smtClean="0"/>
              <a:t>Pastumk kiekvieną duomenų rinkinio elementą per apskaičiuotą vidutinę reikšmę</a:t>
            </a:r>
            <a:endParaRPr lang="pl-PL" dirty="0" smtClean="0"/>
          </a:p>
          <a:p>
            <a:endParaRPr lang="pl-PL" dirty="0"/>
          </a:p>
          <a:p>
            <a:r>
              <a:rPr lang="pl-PL" dirty="0" smtClean="0"/>
              <a:t>3. </a:t>
            </a:r>
            <a:r>
              <a:rPr lang="lt-LT" dirty="0" smtClean="0"/>
              <a:t>A</a:t>
            </a:r>
            <a:r>
              <a:rPr lang="pl-PL" dirty="0" err="1" smtClean="0"/>
              <a:t>pska</a:t>
            </a:r>
            <a:r>
              <a:rPr lang="en-US" dirty="0" err="1" smtClean="0"/>
              <a:t>i</a:t>
            </a:r>
            <a:r>
              <a:rPr lang="lt-LT" dirty="0" smtClean="0"/>
              <a:t>čiuok kovariacijų matricą</a:t>
            </a:r>
            <a:endParaRPr lang="en-US" dirty="0"/>
          </a:p>
        </p:txBody>
      </p:sp>
      <p:pic>
        <p:nvPicPr>
          <p:cNvPr id="10" name="Obraz 9"/>
          <p:cNvPicPr>
            <a:picLocks noChangeAspect="1"/>
          </p:cNvPicPr>
          <p:nvPr/>
        </p:nvPicPr>
        <p:blipFill>
          <a:blip r:embed="rId2"/>
          <a:stretch>
            <a:fillRect/>
          </a:stretch>
        </p:blipFill>
        <p:spPr>
          <a:xfrm>
            <a:off x="1205866" y="1981202"/>
            <a:ext cx="4922652" cy="3809998"/>
          </a:xfrm>
          <a:prstGeom prst="rect">
            <a:avLst/>
          </a:prstGeom>
        </p:spPr>
      </p:pic>
      <p:pic>
        <p:nvPicPr>
          <p:cNvPr id="12" name="Obraz 11"/>
          <p:cNvPicPr>
            <a:picLocks noChangeAspect="1"/>
          </p:cNvPicPr>
          <p:nvPr/>
        </p:nvPicPr>
        <p:blipFill>
          <a:blip r:embed="rId3"/>
          <a:stretch>
            <a:fillRect/>
          </a:stretch>
        </p:blipFill>
        <p:spPr>
          <a:xfrm>
            <a:off x="6255067" y="3762696"/>
            <a:ext cx="2028825" cy="1152525"/>
          </a:xfrm>
          <a:prstGeom prst="rect">
            <a:avLst/>
          </a:prstGeom>
        </p:spPr>
      </p:pic>
      <p:pic>
        <p:nvPicPr>
          <p:cNvPr id="13" name="Obraz 12"/>
          <p:cNvPicPr>
            <a:picLocks noChangeAspect="1"/>
          </p:cNvPicPr>
          <p:nvPr/>
        </p:nvPicPr>
        <p:blipFill>
          <a:blip r:embed="rId4"/>
          <a:stretch>
            <a:fillRect/>
          </a:stretch>
        </p:blipFill>
        <p:spPr>
          <a:xfrm>
            <a:off x="6255067" y="5004125"/>
            <a:ext cx="4943475" cy="819150"/>
          </a:xfrm>
          <a:prstGeom prst="rect">
            <a:avLst/>
          </a:prstGeom>
        </p:spPr>
      </p:pic>
    </p:spTree>
    <p:extLst>
      <p:ext uri="{BB962C8B-B14F-4D97-AF65-F5344CB8AC3E}">
        <p14:creationId xmlns:p14="http://schemas.microsoft.com/office/powerpoint/2010/main" val="752808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a:t>PCA algoritmas (naudojant kovariacijos matricą)</a:t>
            </a:r>
            <a:endParaRPr lang="en-US" dirty="0"/>
          </a:p>
        </p:txBody>
      </p:sp>
      <p:sp>
        <p:nvSpPr>
          <p:cNvPr id="3" name="Symbol zastępczy zawartości 2"/>
          <p:cNvSpPr>
            <a:spLocks noGrp="1"/>
          </p:cNvSpPr>
          <p:nvPr>
            <p:ph idx="1"/>
          </p:nvPr>
        </p:nvSpPr>
        <p:spPr>
          <a:xfrm>
            <a:off x="1295400" y="1981201"/>
            <a:ext cx="5442231" cy="4308478"/>
          </a:xfrm>
        </p:spPr>
        <p:txBody>
          <a:bodyPr>
            <a:normAutofit/>
          </a:bodyPr>
          <a:lstStyle/>
          <a:p>
            <a:r>
              <a:rPr lang="pl-PL" dirty="0" smtClean="0"/>
              <a:t>4. </a:t>
            </a:r>
            <a:r>
              <a:rPr lang="pl-PL" dirty="0" err="1" smtClean="0"/>
              <a:t>Apskai</a:t>
            </a:r>
            <a:r>
              <a:rPr lang="lt-LT" dirty="0" smtClean="0"/>
              <a:t>čiuok kovariacijų matricos tikrines reikšmes ir tikrinius vektorius; surūšiuok mažėjančia tvarka</a:t>
            </a:r>
          </a:p>
          <a:p>
            <a:endParaRPr lang="lt-LT" dirty="0"/>
          </a:p>
          <a:p>
            <a:endParaRPr lang="lt-LT" dirty="0" smtClean="0"/>
          </a:p>
          <a:p>
            <a:endParaRPr lang="lt-LT" dirty="0"/>
          </a:p>
          <a:p>
            <a:endParaRPr lang="lt-LT" dirty="0" smtClean="0"/>
          </a:p>
          <a:p>
            <a:endParaRPr lang="lt-LT" dirty="0" smtClean="0"/>
          </a:p>
          <a:p>
            <a:r>
              <a:rPr lang="pl-PL" dirty="0" smtClean="0"/>
              <a:t>5. </a:t>
            </a:r>
            <a:r>
              <a:rPr lang="pl-PL" dirty="0" err="1" smtClean="0"/>
              <a:t>Parink</a:t>
            </a:r>
            <a:r>
              <a:rPr lang="pl-PL" dirty="0" smtClean="0"/>
              <a:t> </a:t>
            </a:r>
            <a:r>
              <a:rPr lang="pl-PL" dirty="0" err="1" smtClean="0"/>
              <a:t>tikrinius</a:t>
            </a:r>
            <a:r>
              <a:rPr lang="pl-PL" dirty="0" smtClean="0"/>
              <a:t> </a:t>
            </a:r>
            <a:r>
              <a:rPr lang="pl-PL" dirty="0" err="1" smtClean="0"/>
              <a:t>vektorius</a:t>
            </a:r>
            <a:r>
              <a:rPr lang="lt-LT" dirty="0" smtClean="0"/>
              <a:t> (</a:t>
            </a:r>
            <a:r>
              <a:rPr lang="lt-LT" i="1" dirty="0" smtClean="0"/>
              <a:t>w</a:t>
            </a:r>
            <a:r>
              <a:rPr lang="lt-LT" dirty="0" smtClean="0"/>
              <a:t>)</a:t>
            </a:r>
            <a:r>
              <a:rPr lang="pl-PL" dirty="0" smtClean="0"/>
              <a:t>, kurie </a:t>
            </a:r>
            <a:r>
              <a:rPr lang="pl-PL" dirty="0" err="1" smtClean="0"/>
              <a:t>atitinka</a:t>
            </a:r>
            <a:r>
              <a:rPr lang="pl-PL" dirty="0" smtClean="0"/>
              <a:t> </a:t>
            </a:r>
            <a:r>
              <a:rPr lang="pl-PL" dirty="0" err="1" smtClean="0"/>
              <a:t>did</a:t>
            </a:r>
            <a:r>
              <a:rPr lang="lt-LT" dirty="0" smtClean="0"/>
              <a:t>žiausias tikrines reikšmes (&lt;</a:t>
            </a:r>
            <a:r>
              <a:rPr lang="lt-LT" dirty="0" smtClean="0"/>
              <a:t>lambda</a:t>
            </a:r>
            <a:r>
              <a:rPr lang="lt-LT" dirty="0" smtClean="0"/>
              <a:t>&gt;)</a:t>
            </a:r>
            <a:endParaRPr lang="en-US" dirty="0"/>
          </a:p>
        </p:txBody>
      </p:sp>
      <p:sp>
        <p:nvSpPr>
          <p:cNvPr id="4" name="Symbol zastępczy stopki 3"/>
          <p:cNvSpPr>
            <a:spLocks noGrp="1"/>
          </p:cNvSpPr>
          <p:nvPr>
            <p:ph type="ftr" sz="quarter" idx="11"/>
          </p:nvPr>
        </p:nvSpPr>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12"/>
          </p:nvPr>
        </p:nvSpPr>
        <p:spPr/>
        <p:txBody>
          <a:bodyPr/>
          <a:lstStyle/>
          <a:p>
            <a:pPr rtl="0"/>
            <a:fld id="{E31375A4-56A4-47D6-9801-1991572033F7}" type="slidenum">
              <a:rPr lang="pl-PL" noProof="0" smtClean="0"/>
              <a:t>15</a:t>
            </a:fld>
            <a:endParaRPr lang="pl-PL" noProof="0"/>
          </a:p>
        </p:txBody>
      </p:sp>
      <p:pic>
        <p:nvPicPr>
          <p:cNvPr id="6" name="Obraz 5"/>
          <p:cNvPicPr>
            <a:picLocks noChangeAspect="1"/>
          </p:cNvPicPr>
          <p:nvPr/>
        </p:nvPicPr>
        <p:blipFill>
          <a:blip r:embed="rId2"/>
          <a:stretch>
            <a:fillRect/>
          </a:stretch>
        </p:blipFill>
        <p:spPr>
          <a:xfrm>
            <a:off x="6886575" y="1981201"/>
            <a:ext cx="4972050" cy="3438525"/>
          </a:xfrm>
          <a:prstGeom prst="rect">
            <a:avLst/>
          </a:prstGeom>
        </p:spPr>
      </p:pic>
      <p:pic>
        <p:nvPicPr>
          <p:cNvPr id="7" name="Obraz 6"/>
          <p:cNvPicPr>
            <a:picLocks noChangeAspect="1"/>
          </p:cNvPicPr>
          <p:nvPr/>
        </p:nvPicPr>
        <p:blipFill>
          <a:blip r:embed="rId3"/>
          <a:stretch>
            <a:fillRect/>
          </a:stretch>
        </p:blipFill>
        <p:spPr>
          <a:xfrm>
            <a:off x="3673616" y="2647466"/>
            <a:ext cx="3070929" cy="2772260"/>
          </a:xfrm>
          <a:prstGeom prst="rect">
            <a:avLst/>
          </a:prstGeom>
        </p:spPr>
      </p:pic>
    </p:spTree>
    <p:extLst>
      <p:ext uri="{BB962C8B-B14F-4D97-AF65-F5344CB8AC3E}">
        <p14:creationId xmlns:p14="http://schemas.microsoft.com/office/powerpoint/2010/main" val="103402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a:t>PCA algoritmas (naudojant kovariacijos matricą)</a:t>
            </a:r>
            <a:endParaRPr lang="en-US" dirty="0"/>
          </a:p>
        </p:txBody>
      </p:sp>
      <p:sp>
        <p:nvSpPr>
          <p:cNvPr id="4" name="Symbol zastępczy stopki 3"/>
          <p:cNvSpPr>
            <a:spLocks noGrp="1"/>
          </p:cNvSpPr>
          <p:nvPr>
            <p:ph type="ftr" sz="quarter" idx="11"/>
          </p:nvPr>
        </p:nvSpPr>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12"/>
          </p:nvPr>
        </p:nvSpPr>
        <p:spPr/>
        <p:txBody>
          <a:bodyPr/>
          <a:lstStyle/>
          <a:p>
            <a:pPr rtl="0"/>
            <a:fld id="{E31375A4-56A4-47D6-9801-1991572033F7}" type="slidenum">
              <a:rPr lang="pl-PL" noProof="0" smtClean="0"/>
              <a:t>16</a:t>
            </a:fld>
            <a:endParaRPr lang="pl-PL" noProof="0"/>
          </a:p>
        </p:txBody>
      </p:sp>
      <p:pic>
        <p:nvPicPr>
          <p:cNvPr id="6" name="Obraz 5"/>
          <p:cNvPicPr>
            <a:picLocks noChangeAspect="1"/>
          </p:cNvPicPr>
          <p:nvPr/>
        </p:nvPicPr>
        <p:blipFill>
          <a:blip r:embed="rId2"/>
          <a:stretch>
            <a:fillRect/>
          </a:stretch>
        </p:blipFill>
        <p:spPr>
          <a:xfrm>
            <a:off x="1295400" y="1707198"/>
            <a:ext cx="8901112" cy="3444027"/>
          </a:xfrm>
          <a:prstGeom prst="rect">
            <a:avLst/>
          </a:prstGeom>
        </p:spPr>
      </p:pic>
    </p:spTree>
    <p:extLst>
      <p:ext uri="{BB962C8B-B14F-4D97-AF65-F5344CB8AC3E}">
        <p14:creationId xmlns:p14="http://schemas.microsoft.com/office/powerpoint/2010/main" val="280295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PCA </a:t>
            </a:r>
            <a:r>
              <a:rPr lang="pl-PL" dirty="0" err="1" smtClean="0"/>
              <a:t>taikymai</a:t>
            </a:r>
            <a:r>
              <a:rPr lang="pl-PL" dirty="0" smtClean="0"/>
              <a:t> – </a:t>
            </a:r>
            <a:r>
              <a:rPr lang="pl-PL" dirty="0" err="1" smtClean="0"/>
              <a:t>tikriniai</a:t>
            </a:r>
            <a:r>
              <a:rPr lang="pl-PL" dirty="0" smtClean="0"/>
              <a:t> </a:t>
            </a:r>
            <a:r>
              <a:rPr lang="pl-PL" dirty="0" err="1" smtClean="0"/>
              <a:t>veidai</a:t>
            </a:r>
            <a:r>
              <a:rPr lang="pl-PL" dirty="0" smtClean="0"/>
              <a:t> (</a:t>
            </a:r>
            <a:r>
              <a:rPr lang="pl-PL" dirty="0" err="1" smtClean="0"/>
              <a:t>ang.eigenfaces</a:t>
            </a:r>
            <a:r>
              <a:rPr lang="pl-PL" dirty="0" smtClean="0"/>
              <a:t>)</a:t>
            </a:r>
            <a:endParaRPr lang="en-US" dirty="0"/>
          </a:p>
        </p:txBody>
      </p:sp>
      <p:sp>
        <p:nvSpPr>
          <p:cNvPr id="3" name="Symbol zastępczy zawartości 2"/>
          <p:cNvSpPr>
            <a:spLocks noGrp="1"/>
          </p:cNvSpPr>
          <p:nvPr>
            <p:ph idx="1"/>
          </p:nvPr>
        </p:nvSpPr>
        <p:spPr>
          <a:xfrm>
            <a:off x="1295399" y="1981201"/>
            <a:ext cx="10288793" cy="3809999"/>
          </a:xfrm>
        </p:spPr>
        <p:txBody>
          <a:bodyPr/>
          <a:lstStyle/>
          <a:p>
            <a:r>
              <a:rPr lang="lt-LT" dirty="0" smtClean="0"/>
              <a:t>Veido foto normalizuot</a:t>
            </a:r>
            <a:r>
              <a:rPr lang="pl-PL" dirty="0" smtClean="0"/>
              <a:t>os:</a:t>
            </a:r>
            <a:r>
              <a:rPr lang="lt-LT" dirty="0" smtClean="0"/>
              <a:t> </a:t>
            </a:r>
            <a:r>
              <a:rPr lang="pl-PL" dirty="0" err="1" smtClean="0"/>
              <a:t>skiriamoji</a:t>
            </a:r>
            <a:r>
              <a:rPr lang="pl-PL" dirty="0" smtClean="0"/>
              <a:t> </a:t>
            </a:r>
            <a:r>
              <a:rPr lang="pl-PL" dirty="0" err="1" smtClean="0"/>
              <a:t>geba</a:t>
            </a:r>
            <a:r>
              <a:rPr lang="pl-PL" dirty="0" smtClean="0"/>
              <a:t> 46x56, </a:t>
            </a:r>
            <a:r>
              <a:rPr lang="pl-PL" dirty="0" err="1" smtClean="0"/>
              <a:t>akys</a:t>
            </a:r>
            <a:r>
              <a:rPr lang="pl-PL" dirty="0" smtClean="0"/>
              <a:t> </a:t>
            </a:r>
            <a:r>
              <a:rPr lang="pl-PL" dirty="0" err="1" smtClean="0"/>
              <a:t>stulpeliuose</a:t>
            </a:r>
            <a:r>
              <a:rPr lang="pl-PL" dirty="0" smtClean="0"/>
              <a:t> </a:t>
            </a:r>
            <a:r>
              <a:rPr lang="en-US" dirty="0" smtClean="0"/>
              <a:t>16 </a:t>
            </a:r>
            <a:r>
              <a:rPr lang="en-US" dirty="0" err="1" smtClean="0"/>
              <a:t>i</a:t>
            </a:r>
            <a:r>
              <a:rPr lang="pl-PL" dirty="0" smtClean="0"/>
              <a:t>r 31, </a:t>
            </a:r>
            <a:r>
              <a:rPr lang="pl-PL" dirty="0" err="1" smtClean="0"/>
              <a:t>eil</a:t>
            </a:r>
            <a:r>
              <a:rPr lang="lt-LT" dirty="0" smtClean="0"/>
              <a:t>ė -</a:t>
            </a:r>
            <a:r>
              <a:rPr lang="pl-PL" dirty="0" smtClean="0"/>
              <a:t>24.</a:t>
            </a:r>
          </a:p>
          <a:p>
            <a:r>
              <a:rPr lang="lt-LT" dirty="0" smtClean="0"/>
              <a:t>Šaltinis: veidų bazė AltKom</a:t>
            </a:r>
            <a:endParaRPr lang="en-US" dirty="0"/>
          </a:p>
        </p:txBody>
      </p:sp>
      <p:sp>
        <p:nvSpPr>
          <p:cNvPr id="4" name="Symbol zastępczy stopki 3"/>
          <p:cNvSpPr>
            <a:spLocks noGrp="1"/>
          </p:cNvSpPr>
          <p:nvPr>
            <p:ph type="ftr" sz="quarter" idx="11"/>
          </p:nvPr>
        </p:nvSpPr>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12"/>
          </p:nvPr>
        </p:nvSpPr>
        <p:spPr/>
        <p:txBody>
          <a:bodyPr/>
          <a:lstStyle/>
          <a:p>
            <a:pPr rtl="0"/>
            <a:fld id="{E31375A4-56A4-47D6-9801-1991572033F7}" type="slidenum">
              <a:rPr lang="pl-PL" noProof="0" smtClean="0"/>
              <a:t>17</a:t>
            </a:fld>
            <a:endParaRPr lang="pl-PL" noProof="0"/>
          </a:p>
        </p:txBody>
      </p:sp>
      <p:pic>
        <p:nvPicPr>
          <p:cNvPr id="7" name="Obraz 6"/>
          <p:cNvPicPr>
            <a:picLocks noChangeAspect="1"/>
          </p:cNvPicPr>
          <p:nvPr/>
        </p:nvPicPr>
        <p:blipFill>
          <a:blip r:embed="rId2"/>
          <a:stretch>
            <a:fillRect/>
          </a:stretch>
        </p:blipFill>
        <p:spPr>
          <a:xfrm>
            <a:off x="5761225" y="2363077"/>
            <a:ext cx="5363527" cy="3209764"/>
          </a:xfrm>
          <a:prstGeom prst="rect">
            <a:avLst/>
          </a:prstGeom>
        </p:spPr>
      </p:pic>
    </p:spTree>
    <p:extLst>
      <p:ext uri="{BB962C8B-B14F-4D97-AF65-F5344CB8AC3E}">
        <p14:creationId xmlns:p14="http://schemas.microsoft.com/office/powerpoint/2010/main" val="3108754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PCA </a:t>
            </a:r>
            <a:r>
              <a:rPr lang="pl-PL" dirty="0" err="1"/>
              <a:t>taikymai</a:t>
            </a:r>
            <a:r>
              <a:rPr lang="pl-PL" dirty="0"/>
              <a:t> – </a:t>
            </a:r>
            <a:r>
              <a:rPr lang="pl-PL" dirty="0" err="1"/>
              <a:t>tikriniai</a:t>
            </a:r>
            <a:r>
              <a:rPr lang="pl-PL" dirty="0"/>
              <a:t> </a:t>
            </a:r>
            <a:r>
              <a:rPr lang="pl-PL" dirty="0" err="1"/>
              <a:t>veidai</a:t>
            </a:r>
            <a:r>
              <a:rPr lang="pl-PL" dirty="0"/>
              <a:t> (</a:t>
            </a:r>
            <a:r>
              <a:rPr lang="pl-PL" dirty="0" err="1"/>
              <a:t>ang.eigenfaces</a:t>
            </a:r>
            <a:r>
              <a:rPr lang="pl-PL" dirty="0"/>
              <a:t>)</a:t>
            </a:r>
            <a:endParaRPr lang="en-US" dirty="0"/>
          </a:p>
        </p:txBody>
      </p:sp>
      <p:sp>
        <p:nvSpPr>
          <p:cNvPr id="3" name="Symbol zastępczy zawartości 2"/>
          <p:cNvSpPr>
            <a:spLocks noGrp="1"/>
          </p:cNvSpPr>
          <p:nvPr>
            <p:ph idx="1"/>
          </p:nvPr>
        </p:nvSpPr>
        <p:spPr/>
        <p:txBody>
          <a:bodyPr/>
          <a:lstStyle/>
          <a:p>
            <a:r>
              <a:rPr lang="lt-LT" dirty="0" smtClean="0"/>
              <a:t>Kiekvienas nuotraukos pikselis traktuojamas kaip atskira dimensija</a:t>
            </a:r>
          </a:p>
          <a:p>
            <a:r>
              <a:rPr lang="lt-LT" dirty="0" smtClean="0"/>
              <a:t>Gaunasi </a:t>
            </a:r>
            <a:r>
              <a:rPr lang="pl-PL" dirty="0" smtClean="0"/>
              <a:t>46 x 56 = 2576</a:t>
            </a:r>
            <a:r>
              <a:rPr lang="lt-LT" dirty="0" smtClean="0"/>
              <a:t> dimensijų duomenų erdvė (</a:t>
            </a:r>
            <a:r>
              <a:rPr lang="pl-PL" dirty="0" smtClean="0"/>
              <a:t>2D </a:t>
            </a:r>
            <a:r>
              <a:rPr lang="pl-PL" dirty="0" err="1" smtClean="0"/>
              <a:t>neanalizuojama</a:t>
            </a:r>
            <a:r>
              <a:rPr lang="pl-PL" dirty="0" smtClean="0"/>
              <a:t>)</a:t>
            </a:r>
          </a:p>
          <a:p>
            <a:r>
              <a:rPr lang="lt-LT" dirty="0" smtClean="0"/>
              <a:t>Tikriniai PCA vektoriai kurie atitinka didžiausias tikrines reikšmes formuoja taip vadinamus ‚tikrinius veidus‘ .</a:t>
            </a:r>
            <a:endParaRPr lang="en-US" dirty="0"/>
          </a:p>
        </p:txBody>
      </p:sp>
      <p:sp>
        <p:nvSpPr>
          <p:cNvPr id="4" name="Symbol zastępczy stopki 3"/>
          <p:cNvSpPr>
            <a:spLocks noGrp="1"/>
          </p:cNvSpPr>
          <p:nvPr>
            <p:ph type="ftr" sz="quarter" idx="11"/>
          </p:nvPr>
        </p:nvSpPr>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12"/>
          </p:nvPr>
        </p:nvSpPr>
        <p:spPr/>
        <p:txBody>
          <a:bodyPr/>
          <a:lstStyle/>
          <a:p>
            <a:pPr rtl="0"/>
            <a:fld id="{E31375A4-56A4-47D6-9801-1991572033F7}" type="slidenum">
              <a:rPr lang="pl-PL" noProof="0" smtClean="0"/>
              <a:t>18</a:t>
            </a:fld>
            <a:endParaRPr lang="pl-PL" noProof="0"/>
          </a:p>
        </p:txBody>
      </p:sp>
    </p:spTree>
    <p:extLst>
      <p:ext uri="{BB962C8B-B14F-4D97-AF65-F5344CB8AC3E}">
        <p14:creationId xmlns:p14="http://schemas.microsoft.com/office/powerpoint/2010/main" val="188181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PCA </a:t>
            </a:r>
            <a:r>
              <a:rPr lang="pl-PL" dirty="0" err="1"/>
              <a:t>taikymai</a:t>
            </a:r>
            <a:r>
              <a:rPr lang="pl-PL" dirty="0"/>
              <a:t> – </a:t>
            </a:r>
            <a:r>
              <a:rPr lang="pl-PL" dirty="0" err="1"/>
              <a:t>tikriniai</a:t>
            </a:r>
            <a:r>
              <a:rPr lang="pl-PL" dirty="0"/>
              <a:t> </a:t>
            </a:r>
            <a:r>
              <a:rPr lang="pl-PL" dirty="0" err="1"/>
              <a:t>veidai</a:t>
            </a:r>
            <a:r>
              <a:rPr lang="pl-PL" dirty="0"/>
              <a:t> (</a:t>
            </a:r>
            <a:r>
              <a:rPr lang="pl-PL" dirty="0" err="1"/>
              <a:t>ang.eigenfaces</a:t>
            </a:r>
            <a:r>
              <a:rPr lang="pl-PL" dirty="0"/>
              <a:t>)</a:t>
            </a:r>
            <a:endParaRPr lang="en-US" dirty="0"/>
          </a:p>
        </p:txBody>
      </p:sp>
      <p:sp>
        <p:nvSpPr>
          <p:cNvPr id="4" name="Symbol zastępczy stopki 3"/>
          <p:cNvSpPr>
            <a:spLocks noGrp="1"/>
          </p:cNvSpPr>
          <p:nvPr>
            <p:ph type="ftr" sz="quarter" idx="11"/>
          </p:nvPr>
        </p:nvSpPr>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12"/>
          </p:nvPr>
        </p:nvSpPr>
        <p:spPr/>
        <p:txBody>
          <a:bodyPr/>
          <a:lstStyle/>
          <a:p>
            <a:pPr rtl="0"/>
            <a:fld id="{E31375A4-56A4-47D6-9801-1991572033F7}" type="slidenum">
              <a:rPr lang="pl-PL" noProof="0" smtClean="0"/>
              <a:t>19</a:t>
            </a:fld>
            <a:endParaRPr lang="pl-PL" noProof="0"/>
          </a:p>
        </p:txBody>
      </p:sp>
      <p:pic>
        <p:nvPicPr>
          <p:cNvPr id="6" name="Obraz 5"/>
          <p:cNvPicPr>
            <a:picLocks noChangeAspect="1"/>
          </p:cNvPicPr>
          <p:nvPr/>
        </p:nvPicPr>
        <p:blipFill>
          <a:blip r:embed="rId2"/>
          <a:stretch>
            <a:fillRect/>
          </a:stretch>
        </p:blipFill>
        <p:spPr>
          <a:xfrm>
            <a:off x="1295401" y="1646239"/>
            <a:ext cx="8671560" cy="4520584"/>
          </a:xfrm>
          <a:prstGeom prst="rect">
            <a:avLst/>
          </a:prstGeom>
        </p:spPr>
      </p:pic>
    </p:spTree>
    <p:extLst>
      <p:ext uri="{BB962C8B-B14F-4D97-AF65-F5344CB8AC3E}">
        <p14:creationId xmlns:p14="http://schemas.microsoft.com/office/powerpoint/2010/main" val="148790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Savybių vektoriaus parinkimas</a:t>
            </a:r>
            <a:endParaRPr lang="en-US" dirty="0"/>
          </a:p>
        </p:txBody>
      </p:sp>
      <p:sp>
        <p:nvSpPr>
          <p:cNvPr id="7" name="Symbol zastępczy tekstu 6"/>
          <p:cNvSpPr>
            <a:spLocks noGrp="1"/>
          </p:cNvSpPr>
          <p:nvPr>
            <p:ph type="body" sz="half" idx="2"/>
          </p:nvPr>
        </p:nvSpPr>
        <p:spPr/>
        <p:txBody>
          <a:bodyPr/>
          <a:lstStyle/>
          <a:p>
            <a:endParaRPr lang="en-US"/>
          </a:p>
        </p:txBody>
      </p:sp>
      <p:sp>
        <p:nvSpPr>
          <p:cNvPr id="4" name="Symbol zastępczy stopki 3"/>
          <p:cNvSpPr>
            <a:spLocks noGrp="1"/>
          </p:cNvSpPr>
          <p:nvPr>
            <p:ph type="ftr" sz="quarter" idx="4294967295"/>
          </p:nvPr>
        </p:nvSpPr>
        <p:spPr>
          <a:xfrm>
            <a:off x="0" y="6289675"/>
            <a:ext cx="6127750" cy="222250"/>
          </a:xfrm>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4294967295"/>
          </p:nvPr>
        </p:nvSpPr>
        <p:spPr>
          <a:xfrm>
            <a:off x="11272838" y="6289675"/>
            <a:ext cx="919162" cy="222250"/>
          </a:xfrm>
        </p:spPr>
        <p:txBody>
          <a:bodyPr/>
          <a:lstStyle/>
          <a:p>
            <a:pPr rtl="0"/>
            <a:fld id="{E31375A4-56A4-47D6-9801-1991572033F7}" type="slidenum">
              <a:rPr lang="pl-PL" noProof="0" smtClean="0"/>
              <a:t>2</a:t>
            </a:fld>
            <a:endParaRPr lang="pl-PL" noProof="0"/>
          </a:p>
        </p:txBody>
      </p:sp>
    </p:spTree>
    <p:extLst>
      <p:ext uri="{BB962C8B-B14F-4D97-AF65-F5344CB8AC3E}">
        <p14:creationId xmlns:p14="http://schemas.microsoft.com/office/powerpoint/2010/main" val="119796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T</a:t>
            </a:r>
            <a:r>
              <a:rPr lang="pl-PL" dirty="0" err="1" smtClean="0"/>
              <a:t>ikriniai</a:t>
            </a:r>
            <a:r>
              <a:rPr lang="pl-PL" dirty="0" smtClean="0"/>
              <a:t> </a:t>
            </a:r>
            <a:r>
              <a:rPr lang="pl-PL" dirty="0" err="1" smtClean="0"/>
              <a:t>veidai</a:t>
            </a:r>
            <a:r>
              <a:rPr lang="lt-LT" dirty="0" smtClean="0"/>
              <a:t>: atpažinimas</a:t>
            </a:r>
            <a:endParaRPr lang="en-US" dirty="0"/>
          </a:p>
        </p:txBody>
      </p:sp>
      <p:sp>
        <p:nvSpPr>
          <p:cNvPr id="3" name="Symbol zastępczy zawartości 2"/>
          <p:cNvSpPr>
            <a:spLocks noGrp="1"/>
          </p:cNvSpPr>
          <p:nvPr>
            <p:ph idx="1"/>
          </p:nvPr>
        </p:nvSpPr>
        <p:spPr/>
        <p:txBody>
          <a:bodyPr/>
          <a:lstStyle/>
          <a:p>
            <a:r>
              <a:rPr lang="lt-LT" dirty="0" smtClean="0"/>
              <a:t>Veido atpažinimas – paprasčiausias metodas</a:t>
            </a:r>
          </a:p>
          <a:p>
            <a:pPr lvl="1"/>
            <a:r>
              <a:rPr lang="lt-LT" dirty="0" smtClean="0"/>
              <a:t>Sukurk bazę žmonių, kurioje kiekvienas veidas pavaizduojamas deskriptoriaus pagalba (daugianaris atitinkantis tikrinio veido pikselius)</a:t>
            </a:r>
          </a:p>
          <a:p>
            <a:pPr lvl="1"/>
            <a:r>
              <a:rPr lang="lt-LT" dirty="0" smtClean="0"/>
              <a:t>Palygink analizuojamą deskriptorių su kiekvienu iš bazės</a:t>
            </a:r>
          </a:p>
          <a:p>
            <a:pPr lvl="1"/>
            <a:r>
              <a:rPr lang="lt-LT" dirty="0" smtClean="0"/>
              <a:t>Identifikuotas asmuo – tas, kuriuo deskriptoriaus Euklido atstumas yra mažiausias</a:t>
            </a:r>
            <a:endParaRPr lang="en-US" dirty="0"/>
          </a:p>
        </p:txBody>
      </p:sp>
      <p:sp>
        <p:nvSpPr>
          <p:cNvPr id="4" name="Symbol zastępczy stopki 3"/>
          <p:cNvSpPr>
            <a:spLocks noGrp="1"/>
          </p:cNvSpPr>
          <p:nvPr>
            <p:ph type="ftr" sz="quarter" idx="11"/>
          </p:nvPr>
        </p:nvSpPr>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12"/>
          </p:nvPr>
        </p:nvSpPr>
        <p:spPr/>
        <p:txBody>
          <a:bodyPr/>
          <a:lstStyle/>
          <a:p>
            <a:pPr rtl="0"/>
            <a:fld id="{E31375A4-56A4-47D6-9801-1991572033F7}" type="slidenum">
              <a:rPr lang="pl-PL" noProof="0" smtClean="0"/>
              <a:t>20</a:t>
            </a:fld>
            <a:endParaRPr lang="pl-PL" noProof="0"/>
          </a:p>
        </p:txBody>
      </p:sp>
    </p:spTree>
    <p:extLst>
      <p:ext uri="{BB962C8B-B14F-4D97-AF65-F5344CB8AC3E}">
        <p14:creationId xmlns:p14="http://schemas.microsoft.com/office/powerpoint/2010/main" val="69441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T</a:t>
            </a:r>
            <a:r>
              <a:rPr lang="pl-PL" dirty="0" err="1" smtClean="0"/>
              <a:t>ikriniai</a:t>
            </a:r>
            <a:r>
              <a:rPr lang="pl-PL" dirty="0" smtClean="0"/>
              <a:t> </a:t>
            </a:r>
            <a:r>
              <a:rPr lang="pl-PL" dirty="0" err="1" smtClean="0"/>
              <a:t>veidai</a:t>
            </a:r>
            <a:r>
              <a:rPr lang="lt-LT" dirty="0" smtClean="0"/>
              <a:t>: atpažinimas</a:t>
            </a:r>
            <a:endParaRPr lang="en-US" dirty="0"/>
          </a:p>
        </p:txBody>
      </p:sp>
      <p:sp>
        <p:nvSpPr>
          <p:cNvPr id="3" name="Symbol zastępczy zawartości 2"/>
          <p:cNvSpPr>
            <a:spLocks noGrp="1"/>
          </p:cNvSpPr>
          <p:nvPr>
            <p:ph idx="1"/>
          </p:nvPr>
        </p:nvSpPr>
        <p:spPr/>
        <p:txBody>
          <a:bodyPr>
            <a:normAutofit/>
          </a:bodyPr>
          <a:lstStyle/>
          <a:p>
            <a:pPr marL="0" indent="0">
              <a:buNone/>
            </a:pPr>
            <a:r>
              <a:rPr lang="lt-LT" dirty="0" smtClean="0"/>
              <a:t>Aptikimas</a:t>
            </a:r>
          </a:p>
          <a:p>
            <a:pPr marL="457200" indent="-457200">
              <a:buFont typeface="+mj-lt"/>
              <a:buAutoNum type="arabicPeriod"/>
            </a:pPr>
            <a:r>
              <a:rPr lang="lt-LT" dirty="0" smtClean="0"/>
              <a:t>Parink vidutinį veido deskriptorių iš testuojamo rinkinio D</a:t>
            </a:r>
            <a:r>
              <a:rPr lang="lt-LT" baseline="-25000" dirty="0" smtClean="0"/>
              <a:t>m</a:t>
            </a:r>
          </a:p>
          <a:p>
            <a:pPr marL="457200" indent="-457200">
              <a:buFont typeface="+mj-lt"/>
              <a:buAutoNum type="arabicPeriod"/>
            </a:pPr>
            <a:r>
              <a:rPr lang="lt-LT" dirty="0" smtClean="0"/>
              <a:t>Parink analizės langą W</a:t>
            </a:r>
            <a:r>
              <a:rPr lang="pl-PL" dirty="0" smtClean="0"/>
              <a:t>=[46x56]</a:t>
            </a:r>
          </a:p>
          <a:p>
            <a:pPr marL="457200" indent="-457200">
              <a:buFont typeface="+mj-lt"/>
              <a:buAutoNum type="arabicPeriod"/>
            </a:pPr>
            <a:r>
              <a:rPr lang="pl-PL" dirty="0" err="1" smtClean="0"/>
              <a:t>Kiekvienai</a:t>
            </a:r>
            <a:r>
              <a:rPr lang="pl-PL" dirty="0" smtClean="0"/>
              <a:t> </a:t>
            </a:r>
            <a:r>
              <a:rPr lang="pl-PL" dirty="0" err="1" smtClean="0"/>
              <a:t>nuotraukos</a:t>
            </a:r>
            <a:r>
              <a:rPr lang="pl-PL" dirty="0" smtClean="0"/>
              <a:t> </a:t>
            </a:r>
            <a:r>
              <a:rPr lang="pl-PL" dirty="0" err="1" smtClean="0"/>
              <a:t>lango</a:t>
            </a:r>
            <a:r>
              <a:rPr lang="pl-PL" dirty="0" smtClean="0"/>
              <a:t> </a:t>
            </a:r>
            <a:r>
              <a:rPr lang="pl-PL" dirty="0" err="1" smtClean="0"/>
              <a:t>pozicijai</a:t>
            </a:r>
            <a:r>
              <a:rPr lang="pl-PL" dirty="0" smtClean="0"/>
              <a:t> </a:t>
            </a:r>
            <a:r>
              <a:rPr lang="pl-PL" dirty="0" err="1" smtClean="0"/>
              <a:t>apskai</a:t>
            </a:r>
            <a:r>
              <a:rPr lang="lt-LT" dirty="0" smtClean="0"/>
              <a:t>čiuok jo deksriptorių D</a:t>
            </a:r>
            <a:r>
              <a:rPr lang="lt-LT" baseline="-25000" dirty="0" smtClean="0"/>
              <a:t>w</a:t>
            </a:r>
          </a:p>
          <a:p>
            <a:pPr marL="457200" indent="-457200">
              <a:buFont typeface="+mj-lt"/>
              <a:buAutoNum type="arabicPeriod"/>
            </a:pPr>
            <a:r>
              <a:rPr lang="lt-LT" dirty="0" smtClean="0"/>
              <a:t>Jeigu deskriptoriaus D</a:t>
            </a:r>
            <a:r>
              <a:rPr lang="lt-LT" baseline="-25000" dirty="0" smtClean="0"/>
              <a:t>w</a:t>
            </a:r>
            <a:r>
              <a:rPr lang="lt-LT" dirty="0" smtClean="0"/>
              <a:t> Euklido atstumas nuo D</a:t>
            </a:r>
            <a:r>
              <a:rPr lang="lt-LT" baseline="-25000" dirty="0" smtClean="0"/>
              <a:t>m</a:t>
            </a:r>
            <a:r>
              <a:rPr lang="lt-LT" dirty="0" smtClean="0"/>
              <a:t> kai kuriame lange yra mažesnis nei nustatytas slenkstis, lango pozicija pažymima kaip veidas</a:t>
            </a:r>
          </a:p>
          <a:p>
            <a:pPr marL="457200" indent="-457200">
              <a:buFont typeface="+mj-lt"/>
              <a:buAutoNum type="arabicPeriod"/>
            </a:pPr>
            <a:r>
              <a:rPr lang="lt-LT" dirty="0" smtClean="0"/>
              <a:t>Keisk analizės lango mastelį dauginant jo dydį iš mastelio koeficiento </a:t>
            </a:r>
            <a:r>
              <a:rPr lang="lt-LT" i="1" dirty="0" smtClean="0"/>
              <a:t>k</a:t>
            </a:r>
            <a:r>
              <a:rPr lang="lt-LT" dirty="0" smtClean="0"/>
              <a:t> (pvz. </a:t>
            </a:r>
            <a:r>
              <a:rPr lang="pl-PL" dirty="0" smtClean="0"/>
              <a:t>1.2) </a:t>
            </a:r>
            <a:r>
              <a:rPr lang="lt-LT" dirty="0" smtClean="0"/>
              <a:t>ir kartok žingsnius </a:t>
            </a:r>
            <a:r>
              <a:rPr lang="pl-PL" dirty="0" smtClean="0"/>
              <a:t>3-5 kol </a:t>
            </a:r>
            <a:r>
              <a:rPr lang="pl-PL" dirty="0" err="1" smtClean="0"/>
              <a:t>bus</a:t>
            </a:r>
            <a:r>
              <a:rPr lang="pl-PL" dirty="0" smtClean="0"/>
              <a:t> </a:t>
            </a:r>
            <a:r>
              <a:rPr lang="pl-PL" dirty="0" err="1" smtClean="0"/>
              <a:t>pasiektas</a:t>
            </a:r>
            <a:r>
              <a:rPr lang="pl-PL" dirty="0" smtClean="0"/>
              <a:t> </a:t>
            </a:r>
            <a:r>
              <a:rPr lang="pl-PL" dirty="0" err="1" smtClean="0"/>
              <a:t>maksimalus</a:t>
            </a:r>
            <a:r>
              <a:rPr lang="pl-PL" dirty="0" smtClean="0"/>
              <a:t> </a:t>
            </a:r>
            <a:r>
              <a:rPr lang="pl-PL" dirty="0" err="1" smtClean="0"/>
              <a:t>lango</a:t>
            </a:r>
            <a:r>
              <a:rPr lang="pl-PL" dirty="0" smtClean="0"/>
              <a:t> </a:t>
            </a:r>
            <a:r>
              <a:rPr lang="pl-PL" dirty="0" err="1" smtClean="0"/>
              <a:t>dydis</a:t>
            </a:r>
            <a:r>
              <a:rPr lang="pl-PL" dirty="0" smtClean="0"/>
              <a:t>.</a:t>
            </a:r>
            <a:endParaRPr lang="lt-LT" dirty="0"/>
          </a:p>
        </p:txBody>
      </p:sp>
      <p:sp>
        <p:nvSpPr>
          <p:cNvPr id="4" name="Symbol zastępczy stopki 3"/>
          <p:cNvSpPr>
            <a:spLocks noGrp="1"/>
          </p:cNvSpPr>
          <p:nvPr>
            <p:ph type="ftr" sz="quarter" idx="11"/>
          </p:nvPr>
        </p:nvSpPr>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12"/>
          </p:nvPr>
        </p:nvSpPr>
        <p:spPr/>
        <p:txBody>
          <a:bodyPr/>
          <a:lstStyle/>
          <a:p>
            <a:pPr rtl="0"/>
            <a:fld id="{E31375A4-56A4-47D6-9801-1991572033F7}" type="slidenum">
              <a:rPr lang="pl-PL" noProof="0" smtClean="0"/>
              <a:t>21</a:t>
            </a:fld>
            <a:endParaRPr lang="pl-PL" noProof="0"/>
          </a:p>
        </p:txBody>
      </p:sp>
    </p:spTree>
    <p:extLst>
      <p:ext uri="{BB962C8B-B14F-4D97-AF65-F5344CB8AC3E}">
        <p14:creationId xmlns:p14="http://schemas.microsoft.com/office/powerpoint/2010/main" val="408422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PCA </a:t>
            </a:r>
            <a:r>
              <a:rPr lang="pl-PL" dirty="0" err="1" smtClean="0"/>
              <a:t>apibendrinimas</a:t>
            </a:r>
            <a:endParaRPr lang="en-US" dirty="0"/>
          </a:p>
        </p:txBody>
      </p:sp>
      <p:sp>
        <p:nvSpPr>
          <p:cNvPr id="3" name="Symbol zastępczy zawartości 2"/>
          <p:cNvSpPr>
            <a:spLocks noGrp="1"/>
          </p:cNvSpPr>
          <p:nvPr>
            <p:ph idx="1"/>
          </p:nvPr>
        </p:nvSpPr>
        <p:spPr/>
        <p:txBody>
          <a:bodyPr>
            <a:normAutofit/>
          </a:bodyPr>
          <a:lstStyle/>
          <a:p>
            <a:pPr marL="0" indent="0">
              <a:buNone/>
            </a:pPr>
            <a:r>
              <a:rPr lang="pl-PL" b="1" dirty="0" smtClean="0"/>
              <a:t>+</a:t>
            </a:r>
          </a:p>
          <a:p>
            <a:pPr lvl="1"/>
            <a:r>
              <a:rPr lang="pl-PL" dirty="0" err="1" smtClean="0"/>
              <a:t>Paprasta</a:t>
            </a:r>
            <a:r>
              <a:rPr lang="pl-PL" dirty="0" smtClean="0"/>
              <a:t> </a:t>
            </a:r>
            <a:r>
              <a:rPr lang="pl-PL" dirty="0" err="1" smtClean="0"/>
              <a:t>realizacija</a:t>
            </a:r>
            <a:endParaRPr lang="pl-PL" dirty="0" smtClean="0"/>
          </a:p>
          <a:p>
            <a:pPr lvl="1"/>
            <a:r>
              <a:rPr lang="pl-PL" dirty="0" err="1" smtClean="0"/>
              <a:t>Tiesin</a:t>
            </a:r>
            <a:r>
              <a:rPr lang="lt-LT" dirty="0" smtClean="0"/>
              <a:t>ės transformacijos</a:t>
            </a:r>
          </a:p>
          <a:p>
            <a:pPr lvl="1"/>
            <a:r>
              <a:rPr lang="lt-LT" dirty="0" smtClean="0"/>
              <a:t>Leidžia sumažinti duomenų dimensijas be reikšmingo informacijos praradimo</a:t>
            </a:r>
            <a:endParaRPr lang="pl-PL" dirty="0" smtClean="0"/>
          </a:p>
          <a:p>
            <a:pPr marL="0" indent="0">
              <a:buNone/>
            </a:pPr>
            <a:r>
              <a:rPr lang="pl-PL" b="1" dirty="0" smtClean="0"/>
              <a:t>-</a:t>
            </a:r>
            <a:endParaRPr lang="lt-LT" b="1" dirty="0" smtClean="0"/>
          </a:p>
          <a:p>
            <a:pPr lvl="1"/>
            <a:r>
              <a:rPr lang="lt-LT" dirty="0" smtClean="0"/>
              <a:t>Jei turi būti vykdoma daug kartų, skaičiavimai gali užtrūkti</a:t>
            </a:r>
          </a:p>
          <a:p>
            <a:pPr lvl="1"/>
            <a:r>
              <a:rPr lang="lt-LT" dirty="0" smtClean="0"/>
              <a:t>Neatsižvelgia elementų klasių</a:t>
            </a:r>
          </a:p>
          <a:p>
            <a:pPr lvl="1"/>
            <a:r>
              <a:rPr lang="lt-LT" dirty="0" smtClean="0"/>
              <a:t>Neefektyvi kai vienintelis analizės metodas (naudojama kartu su kitais)</a:t>
            </a:r>
          </a:p>
          <a:p>
            <a:endParaRPr lang="en-US" dirty="0"/>
          </a:p>
        </p:txBody>
      </p:sp>
      <p:sp>
        <p:nvSpPr>
          <p:cNvPr id="4" name="Symbol zastępczy stopki 3"/>
          <p:cNvSpPr>
            <a:spLocks noGrp="1"/>
          </p:cNvSpPr>
          <p:nvPr>
            <p:ph type="ftr" sz="quarter" idx="11"/>
          </p:nvPr>
        </p:nvSpPr>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12"/>
          </p:nvPr>
        </p:nvSpPr>
        <p:spPr/>
        <p:txBody>
          <a:bodyPr/>
          <a:lstStyle/>
          <a:p>
            <a:pPr rtl="0"/>
            <a:fld id="{E31375A4-56A4-47D6-9801-1991572033F7}" type="slidenum">
              <a:rPr lang="pl-PL" noProof="0" smtClean="0"/>
              <a:t>22</a:t>
            </a:fld>
            <a:endParaRPr lang="pl-PL" noProof="0"/>
          </a:p>
        </p:txBody>
      </p:sp>
    </p:spTree>
    <p:extLst>
      <p:ext uri="{BB962C8B-B14F-4D97-AF65-F5344CB8AC3E}">
        <p14:creationId xmlns:p14="http://schemas.microsoft.com/office/powerpoint/2010/main" val="3228604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5"/>
          <p:cNvSpPr>
            <a:spLocks noGrp="1"/>
          </p:cNvSpPr>
          <p:nvPr>
            <p:ph type="title"/>
          </p:nvPr>
        </p:nvSpPr>
        <p:spPr/>
        <p:txBody>
          <a:bodyPr/>
          <a:lstStyle/>
          <a:p>
            <a:r>
              <a:rPr lang="lt-LT" dirty="0" smtClean="0"/>
              <a:t>Atraminių vektorių skaičiavimas</a:t>
            </a:r>
            <a:br>
              <a:rPr lang="lt-LT" dirty="0" smtClean="0"/>
            </a:br>
            <a:r>
              <a:rPr lang="lt-LT" dirty="0" smtClean="0"/>
              <a:t>(ang. - Support vector machine)</a:t>
            </a:r>
            <a:endParaRPr lang="en-US" dirty="0"/>
          </a:p>
        </p:txBody>
      </p:sp>
      <p:sp>
        <p:nvSpPr>
          <p:cNvPr id="8" name="Symbol zastępczy tekstu 7"/>
          <p:cNvSpPr>
            <a:spLocks noGrp="1"/>
          </p:cNvSpPr>
          <p:nvPr>
            <p:ph type="body" sz="half" idx="2"/>
          </p:nvPr>
        </p:nvSpPr>
        <p:spPr/>
        <p:txBody>
          <a:bodyPr/>
          <a:lstStyle/>
          <a:p>
            <a:r>
              <a:rPr lang="lt-LT" dirty="0" smtClean="0"/>
              <a:t>Šioje paskaitoje bus parodyta įžanga į SVM – kai duomenys yra binariniai ir tiesiškai atskiriami</a:t>
            </a:r>
          </a:p>
          <a:p>
            <a:endParaRPr lang="lt-LT" dirty="0"/>
          </a:p>
          <a:p>
            <a:r>
              <a:rPr lang="lt-LT" dirty="0" smtClean="0"/>
              <a:t>Parengta pagal </a:t>
            </a:r>
            <a:r>
              <a:rPr lang="en-US" sz="1200" dirty="0">
                <a:hlinkClick r:id="rId2"/>
              </a:rPr>
              <a:t>https://www.youtube.com/watch?v=1NxnPkZM9bc</a:t>
            </a:r>
            <a:r>
              <a:rPr lang="lt-LT" sz="1200" dirty="0"/>
              <a:t> </a:t>
            </a:r>
            <a:endParaRPr lang="en-US" sz="1200" dirty="0"/>
          </a:p>
          <a:p>
            <a:endParaRPr lang="en-US" dirty="0"/>
          </a:p>
        </p:txBody>
      </p:sp>
      <p:sp>
        <p:nvSpPr>
          <p:cNvPr id="4" name="Symbol zastępczy stopki 3"/>
          <p:cNvSpPr>
            <a:spLocks noGrp="1"/>
          </p:cNvSpPr>
          <p:nvPr>
            <p:ph type="ftr" sz="quarter" idx="11"/>
          </p:nvPr>
        </p:nvSpPr>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12"/>
          </p:nvPr>
        </p:nvSpPr>
        <p:spPr/>
        <p:txBody>
          <a:bodyPr/>
          <a:lstStyle/>
          <a:p>
            <a:pPr rtl="0"/>
            <a:fld id="{E31375A4-56A4-47D6-9801-1991572033F7}" type="slidenum">
              <a:rPr lang="pl-PL" noProof="0" smtClean="0"/>
              <a:t>23</a:t>
            </a:fld>
            <a:endParaRPr lang="pl-PL" noProof="0"/>
          </a:p>
        </p:txBody>
      </p:sp>
      <p:pic>
        <p:nvPicPr>
          <p:cNvPr id="9" name="Obraz 8"/>
          <p:cNvPicPr>
            <a:picLocks noChangeAspect="1"/>
          </p:cNvPicPr>
          <p:nvPr/>
        </p:nvPicPr>
        <p:blipFill>
          <a:blip r:embed="rId3"/>
          <a:stretch>
            <a:fillRect/>
          </a:stretch>
        </p:blipFill>
        <p:spPr>
          <a:xfrm>
            <a:off x="825641" y="609952"/>
            <a:ext cx="5695950" cy="5343525"/>
          </a:xfrm>
          <a:prstGeom prst="rect">
            <a:avLst/>
          </a:prstGeom>
        </p:spPr>
      </p:pic>
    </p:spTree>
    <p:extLst>
      <p:ext uri="{BB962C8B-B14F-4D97-AF65-F5344CB8AC3E}">
        <p14:creationId xmlns:p14="http://schemas.microsoft.com/office/powerpoint/2010/main" val="237245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SMV tikslas – sukurti (hyper)plokštumą kuri klasifikuotų apmokymo vektorius į dvi klases</a:t>
            </a:r>
            <a:endParaRPr lang="en-US" dirty="0"/>
          </a:p>
        </p:txBody>
      </p:sp>
      <p:sp>
        <p:nvSpPr>
          <p:cNvPr id="3" name="Symbol zastępczy zawartości 2"/>
          <p:cNvSpPr>
            <a:spLocks noGrp="1"/>
          </p:cNvSpPr>
          <p:nvPr>
            <p:ph idx="1"/>
          </p:nvPr>
        </p:nvSpPr>
        <p:spPr/>
        <p:txBody>
          <a:bodyPr/>
          <a:lstStyle/>
          <a:p>
            <a:endParaRPr lang="en-US"/>
          </a:p>
        </p:txBody>
      </p:sp>
      <p:sp>
        <p:nvSpPr>
          <p:cNvPr id="4" name="Symbol zastępczy stopki 3"/>
          <p:cNvSpPr>
            <a:spLocks noGrp="1"/>
          </p:cNvSpPr>
          <p:nvPr>
            <p:ph type="ftr" sz="quarter" idx="11"/>
          </p:nvPr>
        </p:nvSpPr>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12"/>
          </p:nvPr>
        </p:nvSpPr>
        <p:spPr/>
        <p:txBody>
          <a:bodyPr/>
          <a:lstStyle/>
          <a:p>
            <a:pPr rtl="0"/>
            <a:fld id="{E31375A4-56A4-47D6-9801-1991572033F7}" type="slidenum">
              <a:rPr lang="pl-PL" noProof="0" smtClean="0"/>
              <a:t>24</a:t>
            </a:fld>
            <a:endParaRPr lang="pl-PL" noProof="0"/>
          </a:p>
        </p:txBody>
      </p:sp>
      <p:pic>
        <p:nvPicPr>
          <p:cNvPr id="6" name="Obraz 5"/>
          <p:cNvPicPr>
            <a:picLocks noChangeAspect="1"/>
          </p:cNvPicPr>
          <p:nvPr/>
        </p:nvPicPr>
        <p:blipFill>
          <a:blip r:embed="rId2"/>
          <a:stretch>
            <a:fillRect/>
          </a:stretch>
        </p:blipFill>
        <p:spPr>
          <a:xfrm>
            <a:off x="1295400" y="2032471"/>
            <a:ext cx="4110990" cy="3707457"/>
          </a:xfrm>
          <a:prstGeom prst="rect">
            <a:avLst/>
          </a:prstGeom>
        </p:spPr>
      </p:pic>
      <p:pic>
        <p:nvPicPr>
          <p:cNvPr id="7" name="Obraz 6"/>
          <p:cNvPicPr>
            <a:picLocks noChangeAspect="1"/>
          </p:cNvPicPr>
          <p:nvPr/>
        </p:nvPicPr>
        <p:blipFill>
          <a:blip r:embed="rId3"/>
          <a:stretch>
            <a:fillRect/>
          </a:stretch>
        </p:blipFill>
        <p:spPr>
          <a:xfrm>
            <a:off x="6154690" y="1844040"/>
            <a:ext cx="4642227" cy="3895888"/>
          </a:xfrm>
          <a:prstGeom prst="rect">
            <a:avLst/>
          </a:prstGeom>
        </p:spPr>
      </p:pic>
    </p:spTree>
    <p:extLst>
      <p:ext uri="{BB962C8B-B14F-4D97-AF65-F5344CB8AC3E}">
        <p14:creationId xmlns:p14="http://schemas.microsoft.com/office/powerpoint/2010/main" val="387686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normAutofit/>
          </a:bodyPr>
          <a:lstStyle/>
          <a:p>
            <a:r>
              <a:rPr lang="en-US" dirty="0" err="1"/>
              <a:t>Geriausias</a:t>
            </a:r>
            <a:r>
              <a:rPr lang="en-US" dirty="0"/>
              <a:t> </a:t>
            </a:r>
            <a:r>
              <a:rPr lang="en-US" dirty="0" err="1"/>
              <a:t>sprendimas</a:t>
            </a:r>
            <a:r>
              <a:rPr lang="en-US" dirty="0"/>
              <a:t> - kai (hyper)</a:t>
            </a:r>
            <a:r>
              <a:rPr lang="en-US" dirty="0" err="1"/>
              <a:t>plokštuma</a:t>
            </a:r>
            <a:r>
              <a:rPr lang="en-US" dirty="0"/>
              <a:t> </a:t>
            </a:r>
            <a:r>
              <a:rPr lang="en-US" dirty="0" err="1"/>
              <a:t>suteiks</a:t>
            </a:r>
            <a:r>
              <a:rPr lang="en-US" dirty="0"/>
              <a:t> </a:t>
            </a:r>
            <a:r>
              <a:rPr lang="en-US" dirty="0" err="1"/>
              <a:t>didžiausias</a:t>
            </a:r>
            <a:r>
              <a:rPr lang="en-US" dirty="0"/>
              <a:t> </a:t>
            </a:r>
            <a:r>
              <a:rPr lang="en-US" dirty="0" err="1"/>
              <a:t>paraštes</a:t>
            </a:r>
            <a:r>
              <a:rPr lang="en-US" dirty="0"/>
              <a:t> </a:t>
            </a:r>
            <a:r>
              <a:rPr lang="en-US" dirty="0" err="1"/>
              <a:t>abiems</a:t>
            </a:r>
            <a:r>
              <a:rPr lang="en-US" dirty="0"/>
              <a:t> </a:t>
            </a:r>
            <a:r>
              <a:rPr lang="en-US" dirty="0" err="1" smtClean="0"/>
              <a:t>klasėms</a:t>
            </a:r>
            <a:endParaRPr lang="en-US" dirty="0"/>
          </a:p>
        </p:txBody>
      </p:sp>
      <p:sp>
        <p:nvSpPr>
          <p:cNvPr id="3" name="Symbol zastępczy zawartości 2"/>
          <p:cNvSpPr>
            <a:spLocks noGrp="1"/>
          </p:cNvSpPr>
          <p:nvPr>
            <p:ph idx="1"/>
          </p:nvPr>
        </p:nvSpPr>
        <p:spPr>
          <a:xfrm>
            <a:off x="6096000" y="1981201"/>
            <a:ext cx="4800600" cy="3809999"/>
          </a:xfrm>
        </p:spPr>
        <p:txBody>
          <a:bodyPr>
            <a:normAutofit/>
          </a:bodyPr>
          <a:lstStyle/>
          <a:p>
            <a:r>
              <a:rPr lang="pl-PL" sz="2400" dirty="0" err="1" smtClean="0"/>
              <a:t>Galime</a:t>
            </a:r>
            <a:r>
              <a:rPr lang="pl-PL" sz="2400" dirty="0" smtClean="0"/>
              <a:t> </a:t>
            </a:r>
            <a:r>
              <a:rPr lang="pl-PL" sz="2400" dirty="0" err="1" smtClean="0"/>
              <a:t>pasteb</a:t>
            </a:r>
            <a:r>
              <a:rPr lang="lt-LT" sz="2400" dirty="0"/>
              <a:t>ėti, kad z</a:t>
            </a:r>
            <a:r>
              <a:rPr lang="lt-LT" sz="2400" baseline="-25000" dirty="0"/>
              <a:t>2</a:t>
            </a:r>
            <a:r>
              <a:rPr lang="lt-LT" sz="2400" dirty="0"/>
              <a:t>&gt;z</a:t>
            </a:r>
            <a:r>
              <a:rPr lang="lt-LT" sz="2400" baseline="-25000" dirty="0"/>
              <a:t>1</a:t>
            </a:r>
            <a:endParaRPr lang="en-US" sz="2400" baseline="-25000" dirty="0"/>
          </a:p>
        </p:txBody>
      </p:sp>
      <p:sp>
        <p:nvSpPr>
          <p:cNvPr id="4" name="Symbol zastępczy stopki 3"/>
          <p:cNvSpPr>
            <a:spLocks noGrp="1"/>
          </p:cNvSpPr>
          <p:nvPr>
            <p:ph type="ftr" sz="quarter" idx="11"/>
          </p:nvPr>
        </p:nvSpPr>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12"/>
          </p:nvPr>
        </p:nvSpPr>
        <p:spPr/>
        <p:txBody>
          <a:bodyPr/>
          <a:lstStyle/>
          <a:p>
            <a:pPr rtl="0"/>
            <a:fld id="{E31375A4-56A4-47D6-9801-1991572033F7}" type="slidenum">
              <a:rPr lang="pl-PL" noProof="0" smtClean="0"/>
              <a:t>25</a:t>
            </a:fld>
            <a:endParaRPr lang="pl-PL" noProof="0"/>
          </a:p>
        </p:txBody>
      </p:sp>
      <p:pic>
        <p:nvPicPr>
          <p:cNvPr id="6" name="Obraz 5"/>
          <p:cNvPicPr>
            <a:picLocks noChangeAspect="1"/>
          </p:cNvPicPr>
          <p:nvPr/>
        </p:nvPicPr>
        <p:blipFill>
          <a:blip r:embed="rId2"/>
          <a:stretch>
            <a:fillRect/>
          </a:stretch>
        </p:blipFill>
        <p:spPr>
          <a:xfrm>
            <a:off x="1295400" y="1927433"/>
            <a:ext cx="4358640" cy="3974054"/>
          </a:xfrm>
          <a:prstGeom prst="rect">
            <a:avLst/>
          </a:prstGeom>
        </p:spPr>
      </p:pic>
    </p:spTree>
    <p:extLst>
      <p:ext uri="{BB962C8B-B14F-4D97-AF65-F5344CB8AC3E}">
        <p14:creationId xmlns:p14="http://schemas.microsoft.com/office/powerpoint/2010/main" val="341872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SVM</a:t>
            </a:r>
            <a:endParaRPr lang="en-US" dirty="0"/>
          </a:p>
        </p:txBody>
      </p:sp>
      <p:sp>
        <p:nvSpPr>
          <p:cNvPr id="4" name="Symbol zastępczy stopki 3"/>
          <p:cNvSpPr>
            <a:spLocks noGrp="1"/>
          </p:cNvSpPr>
          <p:nvPr>
            <p:ph type="ftr" sz="quarter" idx="11"/>
          </p:nvPr>
        </p:nvSpPr>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12"/>
          </p:nvPr>
        </p:nvSpPr>
        <p:spPr/>
        <p:txBody>
          <a:bodyPr/>
          <a:lstStyle/>
          <a:p>
            <a:pPr rtl="0"/>
            <a:fld id="{E31375A4-56A4-47D6-9801-1991572033F7}" type="slidenum">
              <a:rPr lang="pl-PL" noProof="0" smtClean="0"/>
              <a:t>26</a:t>
            </a:fld>
            <a:endParaRPr lang="pl-PL" noProof="0"/>
          </a:p>
        </p:txBody>
      </p:sp>
      <p:pic>
        <p:nvPicPr>
          <p:cNvPr id="6" name="Obraz 5"/>
          <p:cNvPicPr>
            <a:picLocks noChangeAspect="1"/>
          </p:cNvPicPr>
          <p:nvPr/>
        </p:nvPicPr>
        <p:blipFill>
          <a:blip r:embed="rId2"/>
          <a:stretch>
            <a:fillRect/>
          </a:stretch>
        </p:blipFill>
        <p:spPr>
          <a:xfrm>
            <a:off x="1295400" y="1921140"/>
            <a:ext cx="4312920" cy="3978709"/>
          </a:xfrm>
          <a:prstGeom prst="rect">
            <a:avLst/>
          </a:prstGeom>
        </p:spPr>
      </p:pic>
      <p:pic>
        <p:nvPicPr>
          <p:cNvPr id="7" name="Obraz 6"/>
          <p:cNvPicPr>
            <a:picLocks noChangeAspect="1"/>
          </p:cNvPicPr>
          <p:nvPr/>
        </p:nvPicPr>
        <p:blipFill>
          <a:blip r:embed="rId3"/>
          <a:stretch>
            <a:fillRect/>
          </a:stretch>
        </p:blipFill>
        <p:spPr>
          <a:xfrm>
            <a:off x="5777081" y="1921140"/>
            <a:ext cx="4189879" cy="1092655"/>
          </a:xfrm>
          <a:prstGeom prst="rect">
            <a:avLst/>
          </a:prstGeom>
        </p:spPr>
      </p:pic>
    </p:spTree>
    <p:extLst>
      <p:ext uri="{BB962C8B-B14F-4D97-AF65-F5344CB8AC3E}">
        <p14:creationId xmlns:p14="http://schemas.microsoft.com/office/powerpoint/2010/main" val="100463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Atstumų apibrėžimas</a:t>
            </a:r>
            <a:endParaRPr lang="en-US" dirty="0"/>
          </a:p>
        </p:txBody>
      </p:sp>
      <p:sp>
        <p:nvSpPr>
          <p:cNvPr id="3" name="Symbol zastępczy zawartości 2"/>
          <p:cNvSpPr>
            <a:spLocks noGrp="1"/>
          </p:cNvSpPr>
          <p:nvPr>
            <p:ph idx="1"/>
          </p:nvPr>
        </p:nvSpPr>
        <p:spPr/>
        <p:txBody>
          <a:bodyPr/>
          <a:lstStyle/>
          <a:p>
            <a:r>
              <a:rPr lang="lt-LT" dirty="0" smtClean="0"/>
              <a:t>Atstumas nuo taško erdvėje iki (hyper)plokštumos</a:t>
            </a:r>
          </a:p>
          <a:p>
            <a:endParaRPr lang="lt-LT" dirty="0" smtClean="0"/>
          </a:p>
          <a:p>
            <a:r>
              <a:rPr lang="lt-LT" dirty="0" smtClean="0"/>
              <a:t>Suminės paraštės apskaičiuojamos:</a:t>
            </a:r>
          </a:p>
          <a:p>
            <a:endParaRPr lang="lt-LT" dirty="0"/>
          </a:p>
          <a:p>
            <a:r>
              <a:rPr lang="lt-LT" dirty="0" smtClean="0"/>
              <a:t>Vektoriaus        minimizavimas nulems </a:t>
            </a:r>
            <a:r>
              <a:rPr lang="lt-LT" i="1" dirty="0" smtClean="0"/>
              <a:t>paraščių dydžio</a:t>
            </a:r>
            <a:r>
              <a:rPr lang="lt-LT" dirty="0" smtClean="0"/>
              <a:t> maksimizavivmą</a:t>
            </a:r>
            <a:endParaRPr lang="en-US" dirty="0"/>
          </a:p>
        </p:txBody>
      </p:sp>
      <p:sp>
        <p:nvSpPr>
          <p:cNvPr id="4" name="Symbol zastępczy stopki 3"/>
          <p:cNvSpPr>
            <a:spLocks noGrp="1"/>
          </p:cNvSpPr>
          <p:nvPr>
            <p:ph type="ftr" sz="quarter" idx="11"/>
          </p:nvPr>
        </p:nvSpPr>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12"/>
          </p:nvPr>
        </p:nvSpPr>
        <p:spPr/>
        <p:txBody>
          <a:bodyPr/>
          <a:lstStyle/>
          <a:p>
            <a:pPr rtl="0"/>
            <a:fld id="{E31375A4-56A4-47D6-9801-1991572033F7}" type="slidenum">
              <a:rPr lang="pl-PL" noProof="0" smtClean="0"/>
              <a:t>27</a:t>
            </a:fld>
            <a:endParaRPr lang="pl-PL" noProof="0"/>
          </a:p>
        </p:txBody>
      </p:sp>
      <p:pic>
        <p:nvPicPr>
          <p:cNvPr id="6" name="Obraz 5"/>
          <p:cNvPicPr>
            <a:picLocks noChangeAspect="1"/>
          </p:cNvPicPr>
          <p:nvPr/>
        </p:nvPicPr>
        <p:blipFill>
          <a:blip r:embed="rId2"/>
          <a:stretch>
            <a:fillRect/>
          </a:stretch>
        </p:blipFill>
        <p:spPr>
          <a:xfrm>
            <a:off x="7473314" y="1646238"/>
            <a:ext cx="2349779" cy="1030605"/>
          </a:xfrm>
          <a:prstGeom prst="rect">
            <a:avLst/>
          </a:prstGeom>
        </p:spPr>
      </p:pic>
      <p:pic>
        <p:nvPicPr>
          <p:cNvPr id="7" name="Obraz 6"/>
          <p:cNvPicPr>
            <a:picLocks noChangeAspect="1"/>
          </p:cNvPicPr>
          <p:nvPr/>
        </p:nvPicPr>
        <p:blipFill>
          <a:blip r:embed="rId3"/>
          <a:stretch>
            <a:fillRect/>
          </a:stretch>
        </p:blipFill>
        <p:spPr>
          <a:xfrm>
            <a:off x="10146030" y="1497014"/>
            <a:ext cx="1714500" cy="4543425"/>
          </a:xfrm>
          <a:prstGeom prst="rect">
            <a:avLst/>
          </a:prstGeom>
        </p:spPr>
      </p:pic>
      <p:pic>
        <p:nvPicPr>
          <p:cNvPr id="8" name="Obraz 7"/>
          <p:cNvPicPr>
            <a:picLocks noChangeAspect="1"/>
          </p:cNvPicPr>
          <p:nvPr/>
        </p:nvPicPr>
        <p:blipFill>
          <a:blip r:embed="rId4"/>
          <a:stretch>
            <a:fillRect/>
          </a:stretch>
        </p:blipFill>
        <p:spPr>
          <a:xfrm>
            <a:off x="5815965" y="2745604"/>
            <a:ext cx="2266950" cy="828675"/>
          </a:xfrm>
          <a:prstGeom prst="rect">
            <a:avLst/>
          </a:prstGeom>
        </p:spPr>
      </p:pic>
      <p:pic>
        <p:nvPicPr>
          <p:cNvPr id="10" name="Obraz 9"/>
          <p:cNvPicPr>
            <a:picLocks noChangeAspect="1"/>
          </p:cNvPicPr>
          <p:nvPr/>
        </p:nvPicPr>
        <p:blipFill>
          <a:blip r:embed="rId5"/>
          <a:stretch>
            <a:fillRect/>
          </a:stretch>
        </p:blipFill>
        <p:spPr>
          <a:xfrm>
            <a:off x="2957512" y="3945596"/>
            <a:ext cx="333375" cy="390525"/>
          </a:xfrm>
          <a:prstGeom prst="rect">
            <a:avLst/>
          </a:prstGeom>
        </p:spPr>
      </p:pic>
    </p:spTree>
    <p:extLst>
      <p:ext uri="{BB962C8B-B14F-4D97-AF65-F5344CB8AC3E}">
        <p14:creationId xmlns:p14="http://schemas.microsoft.com/office/powerpoint/2010/main" val="296058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Vektoriaus     minimizavimas</a:t>
            </a:r>
            <a:endParaRPr lang="en-US" dirty="0"/>
          </a:p>
        </p:txBody>
      </p:sp>
      <p:sp>
        <p:nvSpPr>
          <p:cNvPr id="3" name="Symbol zastępczy zawartości 2"/>
          <p:cNvSpPr>
            <a:spLocks noGrp="1"/>
          </p:cNvSpPr>
          <p:nvPr>
            <p:ph idx="1"/>
          </p:nvPr>
        </p:nvSpPr>
        <p:spPr/>
        <p:txBody>
          <a:bodyPr/>
          <a:lstStyle/>
          <a:p>
            <a:r>
              <a:rPr lang="lt-LT" dirty="0" smtClean="0"/>
              <a:t>Netiesinis optimizavimo uždavinys</a:t>
            </a:r>
          </a:p>
          <a:p>
            <a:pPr lvl="1"/>
            <a:r>
              <a:rPr lang="lt-LT" dirty="0" smtClean="0"/>
              <a:t>Sprendimas: Karush-Kuhn-Tucher sąlygos naudojant Lagranžo daugiklius &lt;lamda&gt;</a:t>
            </a:r>
            <a:endParaRPr lang="en-US" dirty="0"/>
          </a:p>
        </p:txBody>
      </p:sp>
      <p:sp>
        <p:nvSpPr>
          <p:cNvPr id="4" name="Symbol zastępczy stopki 3"/>
          <p:cNvSpPr>
            <a:spLocks noGrp="1"/>
          </p:cNvSpPr>
          <p:nvPr>
            <p:ph type="ftr" sz="quarter" idx="11"/>
          </p:nvPr>
        </p:nvSpPr>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12"/>
          </p:nvPr>
        </p:nvSpPr>
        <p:spPr/>
        <p:txBody>
          <a:bodyPr/>
          <a:lstStyle/>
          <a:p>
            <a:pPr rtl="0"/>
            <a:fld id="{E31375A4-56A4-47D6-9801-1991572033F7}" type="slidenum">
              <a:rPr lang="pl-PL" noProof="0" smtClean="0"/>
              <a:t>28</a:t>
            </a:fld>
            <a:endParaRPr lang="pl-PL" noProof="0"/>
          </a:p>
        </p:txBody>
      </p:sp>
      <p:pic>
        <p:nvPicPr>
          <p:cNvPr id="6" name="Obraz 5"/>
          <p:cNvPicPr>
            <a:picLocks noChangeAspect="1"/>
          </p:cNvPicPr>
          <p:nvPr/>
        </p:nvPicPr>
        <p:blipFill>
          <a:blip r:embed="rId2"/>
          <a:stretch>
            <a:fillRect/>
          </a:stretch>
        </p:blipFill>
        <p:spPr>
          <a:xfrm>
            <a:off x="3506928" y="1092197"/>
            <a:ext cx="394512" cy="462143"/>
          </a:xfrm>
          <a:prstGeom prst="rect">
            <a:avLst/>
          </a:prstGeom>
        </p:spPr>
      </p:pic>
      <p:pic>
        <p:nvPicPr>
          <p:cNvPr id="7" name="Obraz 6"/>
          <p:cNvPicPr>
            <a:picLocks noChangeAspect="1"/>
          </p:cNvPicPr>
          <p:nvPr/>
        </p:nvPicPr>
        <p:blipFill>
          <a:blip r:embed="rId3"/>
          <a:stretch>
            <a:fillRect/>
          </a:stretch>
        </p:blipFill>
        <p:spPr>
          <a:xfrm>
            <a:off x="1990725" y="2790826"/>
            <a:ext cx="1910715" cy="1892982"/>
          </a:xfrm>
          <a:prstGeom prst="rect">
            <a:avLst/>
          </a:prstGeom>
        </p:spPr>
      </p:pic>
    </p:spTree>
    <p:extLst>
      <p:ext uri="{BB962C8B-B14F-4D97-AF65-F5344CB8AC3E}">
        <p14:creationId xmlns:p14="http://schemas.microsoft.com/office/powerpoint/2010/main" val="71859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Iliustracija</a:t>
            </a:r>
            <a:endParaRPr lang="en-US" dirty="0"/>
          </a:p>
        </p:txBody>
      </p:sp>
      <p:sp>
        <p:nvSpPr>
          <p:cNvPr id="3" name="Symbol zastępczy zawartości 2"/>
          <p:cNvSpPr>
            <a:spLocks noGrp="1"/>
          </p:cNvSpPr>
          <p:nvPr>
            <p:ph idx="1"/>
          </p:nvPr>
        </p:nvSpPr>
        <p:spPr/>
        <p:txBody>
          <a:bodyPr/>
          <a:lstStyle/>
          <a:p>
            <a:endParaRPr lang="en-US"/>
          </a:p>
        </p:txBody>
      </p:sp>
      <p:sp>
        <p:nvSpPr>
          <p:cNvPr id="4" name="Symbol zastępczy stopki 3"/>
          <p:cNvSpPr>
            <a:spLocks noGrp="1"/>
          </p:cNvSpPr>
          <p:nvPr>
            <p:ph type="ftr" sz="quarter" idx="11"/>
          </p:nvPr>
        </p:nvSpPr>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12"/>
          </p:nvPr>
        </p:nvSpPr>
        <p:spPr/>
        <p:txBody>
          <a:bodyPr/>
          <a:lstStyle/>
          <a:p>
            <a:pPr rtl="0"/>
            <a:fld id="{E31375A4-56A4-47D6-9801-1991572033F7}" type="slidenum">
              <a:rPr lang="pl-PL" noProof="0" smtClean="0"/>
              <a:t>29</a:t>
            </a:fld>
            <a:endParaRPr lang="pl-PL" noProof="0"/>
          </a:p>
        </p:txBody>
      </p:sp>
      <p:pic>
        <p:nvPicPr>
          <p:cNvPr id="8" name="Obraz 7"/>
          <p:cNvPicPr>
            <a:picLocks noChangeAspect="1"/>
          </p:cNvPicPr>
          <p:nvPr/>
        </p:nvPicPr>
        <p:blipFill>
          <a:blip r:embed="rId2"/>
          <a:stretch>
            <a:fillRect/>
          </a:stretch>
        </p:blipFill>
        <p:spPr>
          <a:xfrm>
            <a:off x="1295400" y="1981201"/>
            <a:ext cx="4165283" cy="3792074"/>
          </a:xfrm>
          <a:prstGeom prst="rect">
            <a:avLst/>
          </a:prstGeom>
        </p:spPr>
      </p:pic>
    </p:spTree>
    <p:extLst>
      <p:ext uri="{BB962C8B-B14F-4D97-AF65-F5344CB8AC3E}">
        <p14:creationId xmlns:p14="http://schemas.microsoft.com/office/powerpoint/2010/main" val="14033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lt-LT" dirty="0" smtClean="0"/>
              <a:t>Ad Game</a:t>
            </a:r>
            <a:endParaRPr lang="en-US" dirty="0"/>
          </a:p>
        </p:txBody>
      </p:sp>
      <p:pic>
        <p:nvPicPr>
          <p:cNvPr id="7" name="Picture 5"/>
          <p:cNvPicPr>
            <a:picLocks noChangeAspect="1"/>
          </p:cNvPicPr>
          <p:nvPr/>
        </p:nvPicPr>
        <p:blipFill>
          <a:blip r:embed="rId2"/>
          <a:stretch>
            <a:fillRect/>
          </a:stretch>
        </p:blipFill>
        <p:spPr>
          <a:xfrm flipH="1">
            <a:off x="1530414" y="3203655"/>
            <a:ext cx="747934" cy="1048363"/>
          </a:xfrm>
          <a:prstGeom prst="rect">
            <a:avLst/>
          </a:prstGeom>
        </p:spPr>
      </p:pic>
      <p:sp>
        <p:nvSpPr>
          <p:cNvPr id="8" name="TextBox 6"/>
          <p:cNvSpPr txBox="1"/>
          <p:nvPr/>
        </p:nvSpPr>
        <p:spPr>
          <a:xfrm>
            <a:off x="1530414" y="4138866"/>
            <a:ext cx="1068404" cy="369332"/>
          </a:xfrm>
          <a:prstGeom prst="rect">
            <a:avLst/>
          </a:prstGeom>
          <a:noFill/>
        </p:spPr>
        <p:txBody>
          <a:bodyPr wrap="square" rtlCol="0">
            <a:spAutoFit/>
          </a:bodyPr>
          <a:lstStyle/>
          <a:p>
            <a:r>
              <a:rPr lang="pl-PL" dirty="0" smtClean="0"/>
              <a:t>Player 1</a:t>
            </a:r>
            <a:endParaRPr lang="lt-LT" dirty="0"/>
          </a:p>
        </p:txBody>
      </p:sp>
      <p:pic>
        <p:nvPicPr>
          <p:cNvPr id="9" name="Picture 9"/>
          <p:cNvPicPr>
            <a:picLocks noChangeAspect="1"/>
          </p:cNvPicPr>
          <p:nvPr/>
        </p:nvPicPr>
        <p:blipFill>
          <a:blip r:embed="rId3"/>
          <a:stretch>
            <a:fillRect/>
          </a:stretch>
        </p:blipFill>
        <p:spPr>
          <a:xfrm>
            <a:off x="9194036" y="3364351"/>
            <a:ext cx="1200195" cy="1279726"/>
          </a:xfrm>
          <a:prstGeom prst="rect">
            <a:avLst/>
          </a:prstGeom>
        </p:spPr>
      </p:pic>
      <p:sp>
        <p:nvSpPr>
          <p:cNvPr id="10" name="TextBox 10"/>
          <p:cNvSpPr txBox="1"/>
          <p:nvPr/>
        </p:nvSpPr>
        <p:spPr>
          <a:xfrm>
            <a:off x="9286240" y="4644295"/>
            <a:ext cx="1232573" cy="369332"/>
          </a:xfrm>
          <a:prstGeom prst="rect">
            <a:avLst/>
          </a:prstGeom>
          <a:noFill/>
        </p:spPr>
        <p:txBody>
          <a:bodyPr wrap="square" rtlCol="0">
            <a:spAutoFit/>
          </a:bodyPr>
          <a:lstStyle/>
          <a:p>
            <a:r>
              <a:rPr lang="pl-PL" dirty="0" smtClean="0"/>
              <a:t>Monster</a:t>
            </a:r>
            <a:endParaRPr lang="lt-LT" dirty="0"/>
          </a:p>
        </p:txBody>
      </p:sp>
      <p:sp>
        <p:nvSpPr>
          <p:cNvPr id="11" name="Right Arrow 11"/>
          <p:cNvSpPr/>
          <p:nvPr/>
        </p:nvSpPr>
        <p:spPr>
          <a:xfrm>
            <a:off x="3334589" y="3763220"/>
            <a:ext cx="3114341" cy="700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smtClean="0"/>
              <a:t>ACTION</a:t>
            </a:r>
            <a:endParaRPr lang="lt-LT" dirty="0"/>
          </a:p>
        </p:txBody>
      </p:sp>
      <p:sp>
        <p:nvSpPr>
          <p:cNvPr id="12" name="Explosion 1 12"/>
          <p:cNvSpPr/>
          <p:nvPr/>
        </p:nvSpPr>
        <p:spPr>
          <a:xfrm rot="19854109">
            <a:off x="4643559" y="2492601"/>
            <a:ext cx="1809618" cy="1336874"/>
          </a:xfrm>
          <a:prstGeom prst="irregularSeal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b="1" dirty="0" err="1" smtClean="0"/>
              <a:t>FRIENDLY</a:t>
            </a:r>
            <a:endParaRPr lang="lt-LT" sz="1600" b="1" dirty="0"/>
          </a:p>
        </p:txBody>
      </p:sp>
      <p:sp>
        <p:nvSpPr>
          <p:cNvPr id="13" name="Explosion 1 13"/>
          <p:cNvSpPr/>
          <p:nvPr/>
        </p:nvSpPr>
        <p:spPr>
          <a:xfrm rot="21384231">
            <a:off x="4713460" y="4373170"/>
            <a:ext cx="1816289" cy="1285098"/>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l-PL" sz="1400" b="1" dirty="0" err="1" smtClean="0"/>
              <a:t>AGGRESSIVE</a:t>
            </a:r>
            <a:endParaRPr lang="lt-LT" sz="1400" b="1" dirty="0"/>
          </a:p>
        </p:txBody>
      </p:sp>
      <p:sp>
        <p:nvSpPr>
          <p:cNvPr id="14" name="Double Bracket 16"/>
          <p:cNvSpPr/>
          <p:nvPr/>
        </p:nvSpPr>
        <p:spPr>
          <a:xfrm>
            <a:off x="8806151" y="2337361"/>
            <a:ext cx="2070400" cy="3591499"/>
          </a:xfrm>
          <a:prstGeom prst="bracketPair">
            <a:avLst/>
          </a:prstGeom>
          <a:ln w="47625"/>
        </p:spPr>
        <p:style>
          <a:lnRef idx="1">
            <a:schemeClr val="accent1"/>
          </a:lnRef>
          <a:fillRef idx="0">
            <a:schemeClr val="accent1"/>
          </a:fillRef>
          <a:effectRef idx="0">
            <a:schemeClr val="accent1"/>
          </a:effectRef>
          <a:fontRef idx="minor">
            <a:schemeClr val="tx1"/>
          </a:fontRef>
        </p:style>
        <p:txBody>
          <a:bodyPr rtlCol="0" anchor="ctr"/>
          <a:lstStyle/>
          <a:p>
            <a:pPr algn="ctr"/>
            <a:endParaRPr lang="lt-LT"/>
          </a:p>
        </p:txBody>
      </p:sp>
      <p:pic>
        <p:nvPicPr>
          <p:cNvPr id="15" name="Picture 23"/>
          <p:cNvPicPr>
            <a:picLocks noChangeAspect="1"/>
          </p:cNvPicPr>
          <p:nvPr/>
        </p:nvPicPr>
        <p:blipFill rotWithShape="1">
          <a:blip r:embed="rId4"/>
          <a:srcRect r="1648"/>
          <a:stretch/>
        </p:blipFill>
        <p:spPr>
          <a:xfrm>
            <a:off x="6671869" y="2678076"/>
            <a:ext cx="1341163" cy="2870376"/>
          </a:xfrm>
          <a:prstGeom prst="rect">
            <a:avLst/>
          </a:prstGeom>
        </p:spPr>
      </p:pic>
    </p:spTree>
    <p:extLst>
      <p:ext uri="{BB962C8B-B14F-4D97-AF65-F5344CB8AC3E}">
        <p14:creationId xmlns:p14="http://schemas.microsoft.com/office/powerpoint/2010/main" val="378594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Iliustracija</a:t>
            </a:r>
            <a:endParaRPr lang="en-US" dirty="0"/>
          </a:p>
        </p:txBody>
      </p:sp>
      <p:sp>
        <p:nvSpPr>
          <p:cNvPr id="3" name="Symbol zastępczy zawartości 2"/>
          <p:cNvSpPr>
            <a:spLocks noGrp="1"/>
          </p:cNvSpPr>
          <p:nvPr>
            <p:ph idx="1"/>
          </p:nvPr>
        </p:nvSpPr>
        <p:spPr/>
        <p:txBody>
          <a:bodyPr/>
          <a:lstStyle/>
          <a:p>
            <a:endParaRPr lang="en-US"/>
          </a:p>
        </p:txBody>
      </p:sp>
      <p:sp>
        <p:nvSpPr>
          <p:cNvPr id="4" name="Symbol zastępczy stopki 3"/>
          <p:cNvSpPr>
            <a:spLocks noGrp="1"/>
          </p:cNvSpPr>
          <p:nvPr>
            <p:ph type="ftr" sz="quarter" idx="11"/>
          </p:nvPr>
        </p:nvSpPr>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12"/>
          </p:nvPr>
        </p:nvSpPr>
        <p:spPr/>
        <p:txBody>
          <a:bodyPr/>
          <a:lstStyle/>
          <a:p>
            <a:pPr rtl="0"/>
            <a:fld id="{E31375A4-56A4-47D6-9801-1991572033F7}" type="slidenum">
              <a:rPr lang="pl-PL" noProof="0" smtClean="0"/>
              <a:t>30</a:t>
            </a:fld>
            <a:endParaRPr lang="pl-PL" noProof="0"/>
          </a:p>
        </p:txBody>
      </p:sp>
      <p:pic>
        <p:nvPicPr>
          <p:cNvPr id="6" name="Obraz 5"/>
          <p:cNvPicPr>
            <a:picLocks noChangeAspect="1"/>
          </p:cNvPicPr>
          <p:nvPr/>
        </p:nvPicPr>
        <p:blipFill>
          <a:blip r:embed="rId2"/>
          <a:stretch>
            <a:fillRect/>
          </a:stretch>
        </p:blipFill>
        <p:spPr>
          <a:xfrm>
            <a:off x="1295399" y="152400"/>
            <a:ext cx="9035048" cy="6553199"/>
          </a:xfrm>
          <a:prstGeom prst="rect">
            <a:avLst/>
          </a:prstGeom>
        </p:spPr>
      </p:pic>
    </p:spTree>
    <p:extLst>
      <p:ext uri="{BB962C8B-B14F-4D97-AF65-F5344CB8AC3E}">
        <p14:creationId xmlns:p14="http://schemas.microsoft.com/office/powerpoint/2010/main" val="73232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stopki 3"/>
          <p:cNvSpPr>
            <a:spLocks noGrp="1"/>
          </p:cNvSpPr>
          <p:nvPr>
            <p:ph type="ftr" sz="quarter" idx="11"/>
          </p:nvPr>
        </p:nvSpPr>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12"/>
          </p:nvPr>
        </p:nvSpPr>
        <p:spPr/>
        <p:txBody>
          <a:bodyPr/>
          <a:lstStyle/>
          <a:p>
            <a:pPr rtl="0"/>
            <a:fld id="{E31375A4-56A4-47D6-9801-1991572033F7}" type="slidenum">
              <a:rPr lang="pl-PL" noProof="0" smtClean="0"/>
              <a:t>31</a:t>
            </a:fld>
            <a:endParaRPr lang="pl-PL" noProof="0"/>
          </a:p>
        </p:txBody>
      </p:sp>
      <p:pic>
        <p:nvPicPr>
          <p:cNvPr id="6" name="Obraz 5"/>
          <p:cNvPicPr>
            <a:picLocks noChangeAspect="1"/>
          </p:cNvPicPr>
          <p:nvPr/>
        </p:nvPicPr>
        <p:blipFill>
          <a:blip r:embed="rId2"/>
          <a:stretch>
            <a:fillRect/>
          </a:stretch>
        </p:blipFill>
        <p:spPr>
          <a:xfrm>
            <a:off x="789391" y="162286"/>
            <a:ext cx="9467129" cy="6482354"/>
          </a:xfrm>
          <a:prstGeom prst="rect">
            <a:avLst/>
          </a:prstGeom>
        </p:spPr>
      </p:pic>
      <p:sp>
        <p:nvSpPr>
          <p:cNvPr id="7" name="pole tekstowe 6"/>
          <p:cNvSpPr txBox="1"/>
          <p:nvPr/>
        </p:nvSpPr>
        <p:spPr>
          <a:xfrm>
            <a:off x="8283730" y="3978955"/>
            <a:ext cx="3664430" cy="646331"/>
          </a:xfrm>
          <a:prstGeom prst="rect">
            <a:avLst/>
          </a:prstGeom>
          <a:noFill/>
        </p:spPr>
        <p:txBody>
          <a:bodyPr wrap="square" rtlCol="0">
            <a:spAutoFit/>
          </a:bodyPr>
          <a:lstStyle/>
          <a:p>
            <a:r>
              <a:rPr lang="lt-LT" b="1" dirty="0" smtClean="0"/>
              <a:t>Atraminis vektorius; jo pagalba braižoma (hyper)plokštuma</a:t>
            </a:r>
            <a:endParaRPr lang="en-US" b="1" dirty="0"/>
          </a:p>
        </p:txBody>
      </p:sp>
      <p:sp>
        <p:nvSpPr>
          <p:cNvPr id="8" name="Prostokąt 7"/>
          <p:cNvSpPr/>
          <p:nvPr/>
        </p:nvSpPr>
        <p:spPr>
          <a:xfrm>
            <a:off x="6080760" y="5074920"/>
            <a:ext cx="2340130"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13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lt-LT" sz="4000" dirty="0" err="1"/>
              <a:t>Thomas</a:t>
            </a:r>
            <a:r>
              <a:rPr lang="lt-LT" sz="4000" dirty="0"/>
              <a:t> </a:t>
            </a:r>
            <a:r>
              <a:rPr lang="lt-LT" sz="4000" dirty="0" err="1"/>
              <a:t>Bayes</a:t>
            </a:r>
            <a:r>
              <a:rPr lang="lt-LT" sz="4000" dirty="0"/>
              <a:t> </a:t>
            </a:r>
            <a:r>
              <a:rPr lang="lt-LT" sz="4000" dirty="0" smtClean="0"/>
              <a:t/>
            </a:r>
            <a:br>
              <a:rPr lang="lt-LT" sz="4000" dirty="0" smtClean="0"/>
            </a:br>
            <a:r>
              <a:rPr lang="lt-LT" sz="4000" dirty="0" smtClean="0"/>
              <a:t>(</a:t>
            </a:r>
            <a:r>
              <a:rPr lang="lt-LT" sz="4000" dirty="0"/>
              <a:t>1701–1761)</a:t>
            </a:r>
          </a:p>
        </p:txBody>
      </p:sp>
      <p:pic>
        <p:nvPicPr>
          <p:cNvPr id="7" name="Picture 6"/>
          <p:cNvPicPr>
            <a:picLocks noChangeAspect="1"/>
          </p:cNvPicPr>
          <p:nvPr/>
        </p:nvPicPr>
        <p:blipFill>
          <a:blip r:embed="rId2"/>
          <a:stretch>
            <a:fillRect/>
          </a:stretch>
        </p:blipFill>
        <p:spPr>
          <a:xfrm>
            <a:off x="4229425" y="400498"/>
            <a:ext cx="2905125" cy="3095625"/>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32</a:t>
            </a:fld>
            <a:endParaRPr lang="en-US" dirty="0"/>
          </a:p>
        </p:txBody>
      </p:sp>
    </p:spTree>
    <p:extLst>
      <p:ext uri="{BB962C8B-B14F-4D97-AF65-F5344CB8AC3E}">
        <p14:creationId xmlns:p14="http://schemas.microsoft.com/office/powerpoint/2010/main" val="382121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lt-LT" dirty="0"/>
              <a:t>S</a:t>
            </a:r>
            <a:r>
              <a:rPr lang="lt-LT" dirty="0" smtClean="0"/>
              <a:t>ąlyginė ir nesąlyginė tikimybė</a:t>
            </a:r>
            <a:r>
              <a:rPr lang="pl-PL" dirty="0" smtClean="0"/>
              <a:t>s</a:t>
            </a:r>
            <a:endParaRPr lang="en-GB" dirty="0"/>
          </a:p>
        </p:txBody>
      </p:sp>
      <p:sp>
        <p:nvSpPr>
          <p:cNvPr id="5" name="Content Placeholder 4"/>
          <p:cNvSpPr>
            <a:spLocks noGrp="1"/>
          </p:cNvSpPr>
          <p:nvPr>
            <p:ph idx="1"/>
          </p:nvPr>
        </p:nvSpPr>
        <p:spPr/>
        <p:txBody>
          <a:bodyPr/>
          <a:lstStyle/>
          <a:p>
            <a:pPr marL="109728" indent="0">
              <a:buNone/>
            </a:pPr>
            <a:r>
              <a:rPr lang="lt-LT" dirty="0" err="1" smtClean="0"/>
              <a:t>Bajeso</a:t>
            </a:r>
            <a:r>
              <a:rPr lang="lt-LT" dirty="0" smtClean="0"/>
              <a:t> klasifikacija tai statistinė klasifikacija.</a:t>
            </a:r>
          </a:p>
          <a:p>
            <a:pPr marL="916686" lvl="1" indent="-514350"/>
            <a:r>
              <a:rPr lang="lt-LT" dirty="0" smtClean="0"/>
              <a:t>leidžia nustatyti objekto priklausomumą klasei.</a:t>
            </a:r>
          </a:p>
          <a:p>
            <a:pPr marL="916686" lvl="1" indent="-514350"/>
            <a:r>
              <a:rPr lang="lt-LT" dirty="0" smtClean="0"/>
              <a:t>remiasi </a:t>
            </a:r>
            <a:r>
              <a:rPr lang="lt-LT" dirty="0" err="1" smtClean="0"/>
              <a:t>Bajeso</a:t>
            </a:r>
            <a:r>
              <a:rPr lang="lt-LT" dirty="0" smtClean="0"/>
              <a:t> teorema.</a:t>
            </a:r>
          </a:p>
          <a:p>
            <a:pPr marL="109728" indent="0">
              <a:buNone/>
            </a:pPr>
            <a:r>
              <a:rPr lang="lt-LT" dirty="0" smtClean="0"/>
              <a:t>Nagrinėjame hipotezę, kad objektas, turintis savybę X priklauso klasei C.</a:t>
            </a:r>
            <a:endParaRPr lang="pl-PL" dirty="0" smtClean="0"/>
          </a:p>
          <a:p>
            <a:pPr marL="109728" indent="0">
              <a:buNone/>
            </a:pPr>
            <a:r>
              <a:rPr lang="lt-LT" dirty="0" smtClean="0"/>
              <a:t>Klasifikavimo problemos terminais – mums reikia apskaičiuoti tikimybę P(C|X), kad savybę X turintis objektas priklauso klasei C.</a:t>
            </a:r>
          </a:p>
          <a:p>
            <a:endParaRPr lang="en-GB" dirty="0"/>
          </a:p>
        </p:txBody>
      </p:sp>
      <p:sp>
        <p:nvSpPr>
          <p:cNvPr id="2" name="Slide Number Placeholder 1"/>
          <p:cNvSpPr>
            <a:spLocks noGrp="1"/>
          </p:cNvSpPr>
          <p:nvPr>
            <p:ph type="sldNum" sz="quarter" idx="12"/>
          </p:nvPr>
        </p:nvSpPr>
        <p:spPr/>
        <p:txBody>
          <a:bodyPr/>
          <a:lstStyle/>
          <a:p>
            <a:fld id="{6D22F896-40B5-4ADD-8801-0D06FADFA095}" type="slidenum">
              <a:rPr lang="en-US" smtClean="0"/>
              <a:t>33</a:t>
            </a:fld>
            <a:endParaRPr lang="en-US" dirty="0"/>
          </a:p>
        </p:txBody>
      </p:sp>
    </p:spTree>
    <p:extLst>
      <p:ext uri="{BB962C8B-B14F-4D97-AF65-F5344CB8AC3E}">
        <p14:creationId xmlns:p14="http://schemas.microsoft.com/office/powerpoint/2010/main" val="61708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lt-LT" dirty="0" smtClean="0"/>
              <a:t>Sąlyginė ir nesąlyginė tikimybė</a:t>
            </a:r>
            <a:r>
              <a:rPr lang="pl-PL" dirty="0" smtClean="0"/>
              <a:t>s</a:t>
            </a:r>
            <a:r>
              <a:rPr lang="lt-LT" dirty="0" smtClean="0"/>
              <a:t> (</a:t>
            </a:r>
            <a:r>
              <a:rPr lang="lt-LT" dirty="0" err="1" smtClean="0"/>
              <a:t>c’d</a:t>
            </a:r>
            <a:r>
              <a:rPr lang="lt-LT" dirty="0" smtClean="0"/>
              <a:t>)</a:t>
            </a:r>
            <a:endParaRPr lang="en-GB" dirty="0"/>
          </a:p>
        </p:txBody>
      </p:sp>
      <p:sp>
        <p:nvSpPr>
          <p:cNvPr id="3" name="Content Placeholder 2"/>
          <p:cNvSpPr>
            <a:spLocks noGrp="1"/>
          </p:cNvSpPr>
          <p:nvPr>
            <p:ph idx="1"/>
          </p:nvPr>
        </p:nvSpPr>
        <p:spPr/>
        <p:txBody>
          <a:bodyPr>
            <a:normAutofit/>
          </a:bodyPr>
          <a:lstStyle/>
          <a:p>
            <a:pPr marL="452628" indent="-342900"/>
            <a:r>
              <a:rPr lang="lt-LT" dirty="0" smtClean="0"/>
              <a:t>P(C|X) </a:t>
            </a:r>
            <a:r>
              <a:rPr lang="pl-PL" dirty="0" smtClean="0"/>
              <a:t>- </a:t>
            </a:r>
            <a:r>
              <a:rPr lang="lt-LT" dirty="0" smtClean="0"/>
              <a:t>įvykio C </a:t>
            </a:r>
            <a:r>
              <a:rPr lang="lt-LT" i="1" dirty="0" smtClean="0"/>
              <a:t>sąlyginė tikimybė (a </a:t>
            </a:r>
            <a:r>
              <a:rPr lang="lt-LT" i="1" dirty="0" err="1" smtClean="0"/>
              <a:t>posteriori</a:t>
            </a:r>
            <a:r>
              <a:rPr lang="lt-LT" i="1" dirty="0" smtClean="0"/>
              <a:t>)</a:t>
            </a:r>
            <a:r>
              <a:rPr lang="lt-LT" dirty="0" smtClean="0"/>
              <a:t> kai įvyksta įvykis X (arba esant savybei X</a:t>
            </a:r>
            <a:r>
              <a:rPr lang="pl-PL" dirty="0" smtClean="0"/>
              <a:t> </a:t>
            </a:r>
            <a:r>
              <a:rPr lang="pl-PL" dirty="0" err="1" smtClean="0"/>
              <a:t>jeigu</a:t>
            </a:r>
            <a:r>
              <a:rPr lang="lt-LT" dirty="0" smtClean="0"/>
              <a:t> </a:t>
            </a:r>
            <a:r>
              <a:rPr lang="lt-LT" dirty="0"/>
              <a:t>nagrinėjame </a:t>
            </a:r>
            <a:r>
              <a:rPr lang="lt-LT" dirty="0" smtClean="0"/>
              <a:t>priklausomumą </a:t>
            </a:r>
            <a:r>
              <a:rPr lang="lt-LT" dirty="0"/>
              <a:t>klasei </a:t>
            </a:r>
            <a:r>
              <a:rPr lang="lt-LT" dirty="0" smtClean="0"/>
              <a:t>C)</a:t>
            </a:r>
            <a:endParaRPr lang="pl-PL" dirty="0"/>
          </a:p>
          <a:p>
            <a:pPr marL="452628" indent="-342900"/>
            <a:r>
              <a:rPr lang="lt-LT" dirty="0" smtClean="0"/>
              <a:t>Sąlyginės </a:t>
            </a:r>
            <a:r>
              <a:rPr lang="lt-LT" dirty="0"/>
              <a:t>tikimybės priešingybė – tikimybė besąlyginė (</a:t>
            </a:r>
            <a:r>
              <a:rPr lang="lt-LT" i="1" dirty="0"/>
              <a:t>a </a:t>
            </a:r>
            <a:r>
              <a:rPr lang="lt-LT" i="1" dirty="0" err="1"/>
              <a:t>priori</a:t>
            </a:r>
            <a:r>
              <a:rPr lang="lt-LT" dirty="0" smtClean="0"/>
              <a:t>).</a:t>
            </a:r>
            <a:endParaRPr lang="pl-PL" dirty="0"/>
          </a:p>
          <a:p>
            <a:pPr marL="452628" indent="-342900"/>
            <a:r>
              <a:rPr lang="lt-LT" dirty="0" smtClean="0"/>
              <a:t>P(C|X</a:t>
            </a:r>
            <a:r>
              <a:rPr lang="lt-LT" dirty="0"/>
              <a:t>) atsižvelgia į informaciją (žinios apie X), </a:t>
            </a:r>
            <a:endParaRPr lang="pl-PL" dirty="0"/>
          </a:p>
          <a:p>
            <a:pPr marL="452628" indent="-342900"/>
            <a:r>
              <a:rPr lang="lt-LT" dirty="0" smtClean="0"/>
              <a:t>P(C</a:t>
            </a:r>
            <a:r>
              <a:rPr lang="lt-LT" dirty="0"/>
              <a:t>) nepriklauso nuo </a:t>
            </a:r>
            <a:r>
              <a:rPr lang="lt-LT" dirty="0" smtClean="0"/>
              <a:t>X</a:t>
            </a:r>
            <a:endParaRPr lang="pl-PL" dirty="0" smtClean="0"/>
          </a:p>
          <a:p>
            <a:pPr marL="452628" indent="-342900"/>
            <a:r>
              <a:rPr lang="lt-LT" dirty="0"/>
              <a:t>P(X|C) yra įvykio X sąlyginė tikimybė su sąlyga kad įvyksta C. </a:t>
            </a:r>
          </a:p>
          <a:p>
            <a:pPr marL="452628" indent="-342900"/>
            <a:endParaRPr lang="lt-LT" dirty="0" smtClean="0"/>
          </a:p>
          <a:p>
            <a:pPr marL="109728" indent="0">
              <a:buNone/>
            </a:pPr>
            <a:endParaRPr lang="pl-PL" dirty="0" smtClean="0"/>
          </a:p>
        </p:txBody>
      </p:sp>
      <p:sp>
        <p:nvSpPr>
          <p:cNvPr id="4" name="Slide Number Placeholder 3"/>
          <p:cNvSpPr>
            <a:spLocks noGrp="1"/>
          </p:cNvSpPr>
          <p:nvPr>
            <p:ph type="sldNum" sz="quarter" idx="12"/>
          </p:nvPr>
        </p:nvSpPr>
        <p:spPr/>
        <p:txBody>
          <a:bodyPr/>
          <a:lstStyle/>
          <a:p>
            <a:fld id="{6D22F896-40B5-4ADD-8801-0D06FADFA095}" type="slidenum">
              <a:rPr lang="en-US" smtClean="0"/>
              <a:t>34</a:t>
            </a:fld>
            <a:endParaRPr lang="en-US" dirty="0"/>
          </a:p>
        </p:txBody>
      </p:sp>
    </p:spTree>
    <p:extLst>
      <p:ext uri="{BB962C8B-B14F-4D97-AF65-F5344CB8AC3E}">
        <p14:creationId xmlns:p14="http://schemas.microsoft.com/office/powerpoint/2010/main" val="3331473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Bajeso</a:t>
            </a:r>
            <a:r>
              <a:rPr lang="en-US" dirty="0" smtClean="0"/>
              <a:t> teorema</a:t>
            </a:r>
            <a:endParaRPr lang="en-GB" dirty="0"/>
          </a:p>
        </p:txBody>
      </p:sp>
      <p:sp>
        <p:nvSpPr>
          <p:cNvPr id="3" name="Content Placeholder 2"/>
          <p:cNvSpPr>
            <a:spLocks noGrp="1"/>
          </p:cNvSpPr>
          <p:nvPr>
            <p:ph idx="1"/>
          </p:nvPr>
        </p:nvSpPr>
        <p:spPr/>
        <p:txBody>
          <a:bodyPr>
            <a:normAutofit/>
          </a:bodyPr>
          <a:lstStyle/>
          <a:p>
            <a:r>
              <a:rPr lang="en-US" dirty="0" smtClean="0"/>
              <a:t>Bajeso teorema nurodo, kokiu b</a:t>
            </a:r>
            <a:r>
              <a:rPr lang="lt-LT" dirty="0" err="1" smtClean="0"/>
              <a:t>ūdu</a:t>
            </a:r>
            <a:r>
              <a:rPr lang="lt-LT" dirty="0" smtClean="0"/>
              <a:t> apskaičiuoti sąlyginę tikimybę P(C|X),  jeigu yra žinomos tikimybės: </a:t>
            </a:r>
          </a:p>
          <a:p>
            <a:pPr marL="530352" lvl="1" indent="0">
              <a:buNone/>
            </a:pPr>
            <a:r>
              <a:rPr lang="lt-LT" dirty="0" smtClean="0"/>
              <a:t>	sąlyginės P(</a:t>
            </a:r>
            <a:r>
              <a:rPr lang="lt-LT" dirty="0" err="1" smtClean="0"/>
              <a:t>X|C</a:t>
            </a:r>
            <a:r>
              <a:rPr lang="lt-LT" dirty="0" smtClean="0"/>
              <a:t>)  ir nesąlyginės P(C) ir P(X).</a:t>
            </a:r>
          </a:p>
          <a:p>
            <a:pPr marL="0" indent="0">
              <a:buNone/>
            </a:pPr>
            <a:r>
              <a:rPr lang="lt-LT" dirty="0" smtClean="0"/>
              <a:t>	P(X|C), P(C) ir P(X) gali būti tiesiogiai apskaičiuotos </a:t>
            </a:r>
            <a:br>
              <a:rPr lang="lt-LT" dirty="0" smtClean="0"/>
            </a:br>
            <a:r>
              <a:rPr lang="lt-LT" dirty="0" smtClean="0"/>
              <a:t>	remiantis apsimokymo (istoriniais) duomenimis .</a:t>
            </a:r>
          </a:p>
          <a:p>
            <a:r>
              <a:rPr lang="lt-LT" dirty="0" err="1" smtClean="0"/>
              <a:t>Bajeso</a:t>
            </a:r>
            <a:r>
              <a:rPr lang="lt-LT" dirty="0" smtClean="0"/>
              <a:t> teorema:</a:t>
            </a:r>
          </a:p>
          <a:p>
            <a:endParaRPr lang="lt-LT" dirty="0" smtClean="0"/>
          </a:p>
          <a:p>
            <a:pPr>
              <a:buNone/>
            </a:pPr>
            <a:r>
              <a:rPr lang="lt-LT" dirty="0" smtClean="0"/>
              <a:t/>
            </a:r>
            <a:br>
              <a:rPr lang="lt-LT" dirty="0" smtClean="0"/>
            </a:br>
            <a:r>
              <a:rPr lang="lt-LT" dirty="0" smtClean="0"/>
              <a:t>.</a:t>
            </a:r>
            <a:endParaRPr lang="en-GB" dirty="0"/>
          </a:p>
        </p:txBody>
      </p:sp>
      <p:pic>
        <p:nvPicPr>
          <p:cNvPr id="35841" name="Picture 1"/>
          <p:cNvPicPr>
            <a:picLocks noChangeAspect="1" noChangeArrowheads="1"/>
          </p:cNvPicPr>
          <p:nvPr/>
        </p:nvPicPr>
        <p:blipFill>
          <a:blip r:embed="rId2" cstate="print"/>
          <a:srcRect/>
          <a:stretch>
            <a:fillRect/>
          </a:stretch>
        </p:blipFill>
        <p:spPr bwMode="auto">
          <a:xfrm>
            <a:off x="4168263" y="4653136"/>
            <a:ext cx="3969774" cy="936104"/>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35</a:t>
            </a:fld>
            <a:endParaRPr lang="en-US" dirty="0"/>
          </a:p>
        </p:txBody>
      </p:sp>
    </p:spTree>
    <p:extLst>
      <p:ext uri="{BB962C8B-B14F-4D97-AF65-F5344CB8AC3E}">
        <p14:creationId xmlns:p14="http://schemas.microsoft.com/office/powerpoint/2010/main" val="40442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lt-LT" dirty="0"/>
          </a:p>
        </p:txBody>
      </p:sp>
      <p:sp>
        <p:nvSpPr>
          <p:cNvPr id="3" name="Content Placeholder 2"/>
          <p:cNvSpPr>
            <a:spLocks noGrp="1"/>
          </p:cNvSpPr>
          <p:nvPr>
            <p:ph idx="1"/>
          </p:nvPr>
        </p:nvSpPr>
        <p:spPr/>
        <p:txBody>
          <a:bodyPr/>
          <a:lstStyle/>
          <a:p>
            <a:endParaRPr lang="lt-LT"/>
          </a:p>
        </p:txBody>
      </p:sp>
      <p:pic>
        <p:nvPicPr>
          <p:cNvPr id="4" name="Picture 3"/>
          <p:cNvPicPr>
            <a:picLocks noChangeAspect="1"/>
          </p:cNvPicPr>
          <p:nvPr/>
        </p:nvPicPr>
        <p:blipFill rotWithShape="1">
          <a:blip r:embed="rId2"/>
          <a:srcRect b="11553"/>
          <a:stretch/>
        </p:blipFill>
        <p:spPr>
          <a:xfrm>
            <a:off x="855345" y="503853"/>
            <a:ext cx="9372831" cy="5372731"/>
          </a:xfrm>
          <a:prstGeom prst="rect">
            <a:avLst/>
          </a:prstGeom>
        </p:spPr>
      </p:pic>
      <p:sp>
        <p:nvSpPr>
          <p:cNvPr id="5" name="Slide Number Placeholder 4"/>
          <p:cNvSpPr>
            <a:spLocks noGrp="1"/>
          </p:cNvSpPr>
          <p:nvPr>
            <p:ph type="sldNum" sz="quarter" idx="12"/>
          </p:nvPr>
        </p:nvSpPr>
        <p:spPr/>
        <p:txBody>
          <a:bodyPr/>
          <a:lstStyle/>
          <a:p>
            <a:fld id="{6D22F896-40B5-4ADD-8801-0D06FADFA095}" type="slidenum">
              <a:rPr lang="en-US" smtClean="0"/>
              <a:t>36</a:t>
            </a:fld>
            <a:endParaRPr lang="en-US" dirty="0"/>
          </a:p>
        </p:txBody>
      </p:sp>
    </p:spTree>
    <p:extLst>
      <p:ext uri="{BB962C8B-B14F-4D97-AF65-F5344CB8AC3E}">
        <p14:creationId xmlns:p14="http://schemas.microsoft.com/office/powerpoint/2010/main" val="10802269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lt-LT" dirty="0" err="1" smtClean="0"/>
              <a:t>Bajeso</a:t>
            </a:r>
            <a:r>
              <a:rPr lang="lt-LT" dirty="0" smtClean="0"/>
              <a:t> klasifikacija</a:t>
            </a:r>
            <a:endParaRPr lang="en-GB" dirty="0"/>
          </a:p>
        </p:txBody>
      </p:sp>
      <p:sp>
        <p:nvSpPr>
          <p:cNvPr id="5" name="Content Placeholder 4"/>
          <p:cNvSpPr>
            <a:spLocks noGrp="1"/>
          </p:cNvSpPr>
          <p:nvPr>
            <p:ph idx="1"/>
          </p:nvPr>
        </p:nvSpPr>
        <p:spPr>
          <a:xfrm>
            <a:off x="1534696" y="2015732"/>
            <a:ext cx="9520158" cy="3450613"/>
          </a:xfrm>
        </p:spPr>
        <p:txBody>
          <a:bodyPr>
            <a:normAutofit fontScale="92500" lnSpcReduction="10000"/>
          </a:bodyPr>
          <a:lstStyle/>
          <a:p>
            <a:r>
              <a:rPr lang="lt-LT" dirty="0" smtClean="0"/>
              <a:t>Kiekvienas objektas nagrinėjamas kaip jo atributų </a:t>
            </a:r>
            <a:r>
              <a:rPr lang="en-GB" dirty="0"/>
              <a:t>A</a:t>
            </a:r>
            <a:r>
              <a:rPr lang="en-GB" baseline="-25000" dirty="0"/>
              <a:t>1</a:t>
            </a:r>
            <a:r>
              <a:rPr lang="en-GB" dirty="0"/>
              <a:t>, ..., A</a:t>
            </a:r>
            <a:r>
              <a:rPr lang="en-GB" baseline="-25000" dirty="0"/>
              <a:t>n</a:t>
            </a:r>
            <a:r>
              <a:rPr lang="lt-LT" dirty="0" smtClean="0"/>
              <a:t> reikšmių vektorius X :</a:t>
            </a:r>
          </a:p>
          <a:p>
            <a:pPr algn="ctr">
              <a:buNone/>
            </a:pPr>
            <a:r>
              <a:rPr lang="en-GB" sz="2400" dirty="0"/>
              <a:t>X = (x</a:t>
            </a:r>
            <a:r>
              <a:rPr lang="en-GB" sz="2400" baseline="-25000" dirty="0"/>
              <a:t>1</a:t>
            </a:r>
            <a:r>
              <a:rPr lang="en-GB" sz="2400" dirty="0"/>
              <a:t>, x</a:t>
            </a:r>
            <a:r>
              <a:rPr lang="en-GB" sz="2400" baseline="-25000" dirty="0"/>
              <a:t>2</a:t>
            </a:r>
            <a:r>
              <a:rPr lang="en-GB" sz="2400" dirty="0"/>
              <a:t>, ..., x</a:t>
            </a:r>
            <a:r>
              <a:rPr lang="en-GB" sz="2400" baseline="-25000" dirty="0"/>
              <a:t>n</a:t>
            </a:r>
            <a:r>
              <a:rPr lang="en-GB" sz="2400" dirty="0"/>
              <a:t>).</a:t>
            </a:r>
            <a:endParaRPr lang="lt-LT" sz="2400" dirty="0"/>
          </a:p>
          <a:p>
            <a:r>
              <a:rPr lang="lt-LT" dirty="0" smtClean="0"/>
              <a:t>Tegul</a:t>
            </a:r>
          </a:p>
          <a:p>
            <a:pPr lvl="1"/>
            <a:r>
              <a:rPr lang="en-GB" sz="2400" dirty="0"/>
              <a:t>C</a:t>
            </a:r>
            <a:r>
              <a:rPr lang="en-GB" sz="2400" baseline="-25000" dirty="0"/>
              <a:t>1</a:t>
            </a:r>
            <a:r>
              <a:rPr lang="en-GB" sz="2400" dirty="0"/>
              <a:t>, ..., C</a:t>
            </a:r>
            <a:r>
              <a:rPr lang="en-GB" sz="2400" baseline="-25000" dirty="0"/>
              <a:t>m</a:t>
            </a:r>
            <a:r>
              <a:rPr lang="lt-LT" sz="2400" dirty="0"/>
              <a:t> </a:t>
            </a:r>
            <a:r>
              <a:rPr lang="lt-LT" dirty="0" smtClean="0"/>
              <a:t>yra klasės, kurioms gali priklausyti X, </a:t>
            </a:r>
          </a:p>
          <a:p>
            <a:pPr lvl="1"/>
            <a:r>
              <a:rPr lang="lt-LT" sz="2400" dirty="0"/>
              <a:t>P(</a:t>
            </a:r>
            <a:r>
              <a:rPr lang="lt-LT" sz="2400" dirty="0" err="1"/>
              <a:t>C|X</a:t>
            </a:r>
            <a:r>
              <a:rPr lang="lt-LT" sz="2400" dirty="0"/>
              <a:t>) </a:t>
            </a:r>
            <a:r>
              <a:rPr lang="lt-LT" dirty="0" smtClean="0"/>
              <a:t>– žymi X priklausomumo tikimybę </a:t>
            </a:r>
            <a:r>
              <a:rPr lang="lt-LT" dirty="0"/>
              <a:t>klasei </a:t>
            </a:r>
            <a:r>
              <a:rPr lang="lt-LT" dirty="0" smtClean="0"/>
              <a:t>C</a:t>
            </a:r>
          </a:p>
          <a:p>
            <a:r>
              <a:rPr lang="lt-LT" dirty="0" smtClean="0"/>
              <a:t>X priskiriame tai klasei, kurios </a:t>
            </a:r>
            <a:r>
              <a:rPr lang="lt-LT" i="1" dirty="0" smtClean="0"/>
              <a:t>sąlyginė tikimybė </a:t>
            </a:r>
            <a:r>
              <a:rPr lang="lt-LT" dirty="0" smtClean="0"/>
              <a:t>yra didžiausia:</a:t>
            </a:r>
          </a:p>
          <a:p>
            <a:pPr lvl="1"/>
            <a:r>
              <a:rPr lang="lt-LT" dirty="0" smtClean="0"/>
              <a:t>X priklauso </a:t>
            </a:r>
            <a:r>
              <a:rPr lang="lt-LT" dirty="0" err="1" smtClean="0"/>
              <a:t>C</a:t>
            </a:r>
            <a:r>
              <a:rPr lang="lt-LT" baseline="-25000" dirty="0" err="1" smtClean="0"/>
              <a:t>i</a:t>
            </a:r>
            <a:r>
              <a:rPr lang="lt-LT" dirty="0" smtClean="0"/>
              <a:t>, jeigu</a:t>
            </a:r>
          </a:p>
          <a:p>
            <a:pPr lvl="1" algn="ctr">
              <a:buNone/>
            </a:pPr>
            <a:r>
              <a:rPr lang="pl-PL" sz="2400" dirty="0"/>
              <a:t>P(</a:t>
            </a:r>
            <a:r>
              <a:rPr lang="pl-PL" sz="2400" dirty="0" err="1"/>
              <a:t>C</a:t>
            </a:r>
            <a:r>
              <a:rPr lang="pl-PL" sz="2400" baseline="-25000" dirty="0" err="1"/>
              <a:t>i</a:t>
            </a:r>
            <a:r>
              <a:rPr lang="pl-PL" sz="2400" dirty="0" err="1"/>
              <a:t>|X</a:t>
            </a:r>
            <a:r>
              <a:rPr lang="pl-PL" sz="2400" dirty="0"/>
              <a:t>) </a:t>
            </a:r>
            <a:r>
              <a:rPr lang="lt-LT" sz="2400" dirty="0"/>
              <a:t>&gt;</a:t>
            </a:r>
            <a:r>
              <a:rPr lang="pl-PL" sz="2400" dirty="0"/>
              <a:t> P(</a:t>
            </a:r>
            <a:r>
              <a:rPr lang="pl-PL" sz="2400" dirty="0" err="1"/>
              <a:t>C</a:t>
            </a:r>
            <a:r>
              <a:rPr lang="pl-PL" sz="2400" baseline="-25000" dirty="0" err="1"/>
              <a:t>k</a:t>
            </a:r>
            <a:r>
              <a:rPr lang="pl-PL" sz="2400" dirty="0" err="1"/>
              <a:t>|X</a:t>
            </a:r>
            <a:r>
              <a:rPr lang="pl-PL" sz="2400" dirty="0"/>
              <a:t>), </a:t>
            </a:r>
            <a:r>
              <a:rPr lang="lt-LT" dirty="0" smtClean="0"/>
              <a:t>kiekvienam </a:t>
            </a:r>
            <a:r>
              <a:rPr lang="pl-PL" dirty="0" smtClean="0"/>
              <a:t>k, 1 ≤ k ≤ m, k ≠ i.</a:t>
            </a:r>
            <a:endParaRPr lang="lt-LT" dirty="0" smtClean="0"/>
          </a:p>
        </p:txBody>
      </p:sp>
      <p:sp>
        <p:nvSpPr>
          <p:cNvPr id="2" name="Slide Number Placeholder 1"/>
          <p:cNvSpPr>
            <a:spLocks noGrp="1"/>
          </p:cNvSpPr>
          <p:nvPr>
            <p:ph type="sldNum" sz="quarter" idx="12"/>
          </p:nvPr>
        </p:nvSpPr>
        <p:spPr/>
        <p:txBody>
          <a:bodyPr/>
          <a:lstStyle/>
          <a:p>
            <a:fld id="{6D22F896-40B5-4ADD-8801-0D06FADFA095}" type="slidenum">
              <a:rPr lang="en-US" smtClean="0"/>
              <a:t>37</a:t>
            </a:fld>
            <a:endParaRPr lang="en-US" dirty="0"/>
          </a:p>
        </p:txBody>
      </p:sp>
    </p:spTree>
    <p:extLst>
      <p:ext uri="{BB962C8B-B14F-4D97-AF65-F5344CB8AC3E}">
        <p14:creationId xmlns:p14="http://schemas.microsoft.com/office/powerpoint/2010/main" val="54718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2" cstate="print"/>
          <a:srcRect/>
          <a:stretch>
            <a:fillRect/>
          </a:stretch>
        </p:blipFill>
        <p:spPr bwMode="auto">
          <a:xfrm>
            <a:off x="6672065" y="1830691"/>
            <a:ext cx="3286125" cy="1047750"/>
          </a:xfrm>
          <a:prstGeom prst="rect">
            <a:avLst/>
          </a:prstGeom>
          <a:noFill/>
          <a:ln w="9525">
            <a:noFill/>
            <a:miter lim="800000"/>
            <a:headEnd/>
            <a:tailEnd/>
          </a:ln>
        </p:spPr>
      </p:pic>
      <p:sp>
        <p:nvSpPr>
          <p:cNvPr id="3" name="Content Placeholder 2"/>
          <p:cNvSpPr>
            <a:spLocks noGrp="1"/>
          </p:cNvSpPr>
          <p:nvPr>
            <p:ph idx="1"/>
          </p:nvPr>
        </p:nvSpPr>
        <p:spPr>
          <a:xfrm>
            <a:off x="1534696" y="2060848"/>
            <a:ext cx="9131717" cy="4752702"/>
          </a:xfrm>
        </p:spPr>
        <p:txBody>
          <a:bodyPr>
            <a:normAutofit/>
          </a:bodyPr>
          <a:lstStyle/>
          <a:p>
            <a:pPr marL="624078" indent="-514350">
              <a:buFont typeface="+mj-lt"/>
              <a:buAutoNum type="arabicPeriod"/>
            </a:pPr>
            <a:r>
              <a:rPr lang="lt-LT" sz="2200" dirty="0" err="1"/>
              <a:t>Bajeso</a:t>
            </a:r>
            <a:r>
              <a:rPr lang="lt-LT" sz="2200" dirty="0"/>
              <a:t> klasifikacijoje </a:t>
            </a:r>
            <a:br>
              <a:rPr lang="lt-LT" sz="2200" dirty="0"/>
            </a:br>
            <a:r>
              <a:rPr lang="lt-LT" sz="2200" dirty="0"/>
              <a:t>turime surasti maksimumą;</a:t>
            </a:r>
          </a:p>
          <a:p>
            <a:pPr marL="624078" indent="-514350">
              <a:lnSpc>
                <a:spcPct val="170000"/>
              </a:lnSpc>
              <a:buFont typeface="+mj-lt"/>
              <a:buAutoNum type="arabicPeriod"/>
            </a:pPr>
            <a:r>
              <a:rPr lang="lt-LT" sz="2200" dirty="0"/>
              <a:t>Kadangi P(X) nekinta, užtenka surasti daugianario maksimumą </a:t>
            </a:r>
            <a:br>
              <a:rPr lang="lt-LT" sz="2200" dirty="0"/>
            </a:br>
            <a:r>
              <a:rPr lang="lt-LT" sz="2200" dirty="0"/>
              <a:t>			</a:t>
            </a:r>
            <a:r>
              <a:rPr lang="lt-LT" sz="2600" dirty="0"/>
              <a:t>	</a:t>
            </a:r>
            <a:r>
              <a:rPr lang="en-GB" sz="2600" dirty="0"/>
              <a:t>P(X|C</a:t>
            </a:r>
            <a:r>
              <a:rPr lang="en-GB" sz="2600" baseline="-25000" dirty="0"/>
              <a:t>i</a:t>
            </a:r>
            <a:r>
              <a:rPr lang="en-GB" sz="2600" dirty="0"/>
              <a:t>)P(C</a:t>
            </a:r>
            <a:r>
              <a:rPr lang="en-GB" sz="2600" baseline="-25000" dirty="0"/>
              <a:t>i</a:t>
            </a:r>
            <a:r>
              <a:rPr lang="en-GB" sz="2600" dirty="0"/>
              <a:t>).</a:t>
            </a:r>
            <a:endParaRPr lang="lt-LT" sz="2600" dirty="0"/>
          </a:p>
          <a:p>
            <a:pPr marL="624078" indent="-514350">
              <a:buFont typeface="+mj-lt"/>
              <a:buAutoNum type="arabicPeriod"/>
            </a:pPr>
            <a:r>
              <a:rPr lang="lt-LT" sz="2200" dirty="0"/>
              <a:t>Priimame, kad 	</a:t>
            </a:r>
            <a:br>
              <a:rPr lang="lt-LT" sz="2200" dirty="0"/>
            </a:br>
            <a:r>
              <a:rPr lang="lt-LT" sz="2200" dirty="0"/>
              <a:t>				</a:t>
            </a:r>
            <a:r>
              <a:rPr lang="en-GB" sz="2600" dirty="0"/>
              <a:t>P(C</a:t>
            </a:r>
            <a:r>
              <a:rPr lang="en-GB" sz="2600" baseline="-25000" dirty="0"/>
              <a:t>i</a:t>
            </a:r>
            <a:r>
              <a:rPr lang="en-GB" sz="2600" dirty="0"/>
              <a:t>) = s</a:t>
            </a:r>
            <a:r>
              <a:rPr lang="en-GB" sz="2600" baseline="-25000" dirty="0"/>
              <a:t>i</a:t>
            </a:r>
            <a:r>
              <a:rPr lang="en-GB" sz="2600" dirty="0"/>
              <a:t> / s,</a:t>
            </a:r>
            <a:endParaRPr lang="lt-LT" sz="2600" dirty="0"/>
          </a:p>
          <a:p>
            <a:pPr marL="667512" lvl="2" indent="0">
              <a:buNone/>
            </a:pPr>
            <a:r>
              <a:rPr lang="lt-LT" sz="1900" dirty="0"/>
              <a:t>s – objektų kiekis apsimokymo rinkinyje</a:t>
            </a:r>
          </a:p>
          <a:p>
            <a:pPr marL="667512" lvl="2" indent="0">
              <a:buNone/>
            </a:pPr>
            <a:r>
              <a:rPr lang="lt-LT" sz="1900" dirty="0"/>
              <a:t>s</a:t>
            </a:r>
            <a:r>
              <a:rPr lang="lt-LT" sz="1900" baseline="-25000" dirty="0"/>
              <a:t>i</a:t>
            </a:r>
            <a:r>
              <a:rPr lang="lt-LT" sz="1900" dirty="0"/>
              <a:t> – objektų kiekis klasėje </a:t>
            </a:r>
            <a:r>
              <a:rPr lang="lt-LT" sz="1900" dirty="0" err="1"/>
              <a:t>C</a:t>
            </a:r>
            <a:r>
              <a:rPr lang="lt-LT" sz="1900" baseline="-25000" dirty="0" err="1"/>
              <a:t>i</a:t>
            </a:r>
            <a:r>
              <a:rPr lang="lt-LT" sz="1900" dirty="0"/>
              <a:t>. </a:t>
            </a:r>
          </a:p>
        </p:txBody>
      </p:sp>
      <p:sp>
        <p:nvSpPr>
          <p:cNvPr id="2" name="Title 1"/>
          <p:cNvSpPr>
            <a:spLocks noGrp="1"/>
          </p:cNvSpPr>
          <p:nvPr>
            <p:ph type="title"/>
          </p:nvPr>
        </p:nvSpPr>
        <p:spPr/>
        <p:txBody>
          <a:bodyPr/>
          <a:lstStyle/>
          <a:p>
            <a:r>
              <a:rPr lang="lt-LT" dirty="0" err="1" smtClean="0"/>
              <a:t>Bajeso</a:t>
            </a:r>
            <a:r>
              <a:rPr lang="lt-LT" dirty="0" smtClean="0"/>
              <a:t> klasifikacija</a:t>
            </a:r>
            <a:endParaRPr lang="en-GB" dirty="0"/>
          </a:p>
        </p:txBody>
      </p:sp>
      <p:sp>
        <p:nvSpPr>
          <p:cNvPr id="4" name="Slide Number Placeholder 3"/>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60107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34696" y="2060848"/>
            <a:ext cx="9131717" cy="4752702"/>
          </a:xfrm>
        </p:spPr>
        <p:txBody>
          <a:bodyPr>
            <a:normAutofit/>
          </a:bodyPr>
          <a:lstStyle/>
          <a:p>
            <a:pPr marL="624078" indent="-514350">
              <a:buFont typeface="+mj-lt"/>
              <a:buAutoNum type="arabicPeriod" startAt="4"/>
            </a:pPr>
            <a:r>
              <a:rPr lang="lt-LT" sz="2400" dirty="0"/>
              <a:t>Objektui </a:t>
            </a:r>
            <a:r>
              <a:rPr lang="en-GB" sz="2400" dirty="0" smtClean="0"/>
              <a:t>X</a:t>
            </a:r>
            <a:r>
              <a:rPr lang="en-GB" sz="2400" dirty="0"/>
              <a:t>=(x</a:t>
            </a:r>
            <a:r>
              <a:rPr lang="en-GB" sz="2400" baseline="-25000" dirty="0"/>
              <a:t>1</a:t>
            </a:r>
            <a:r>
              <a:rPr lang="en-GB" sz="2400" dirty="0"/>
              <a:t>, x</a:t>
            </a:r>
            <a:r>
              <a:rPr lang="en-GB" sz="2400" baseline="-25000" dirty="0"/>
              <a:t>2</a:t>
            </a:r>
            <a:r>
              <a:rPr lang="en-GB" sz="2400" dirty="0"/>
              <a:t>, ..., </a:t>
            </a:r>
            <a:r>
              <a:rPr lang="en-GB" sz="2400" dirty="0" err="1"/>
              <a:t>x</a:t>
            </a:r>
            <a:r>
              <a:rPr lang="en-GB" sz="2400" baseline="-25000" dirty="0" err="1"/>
              <a:t>n</a:t>
            </a:r>
            <a:r>
              <a:rPr lang="en-GB" sz="2400" dirty="0" smtClean="0"/>
              <a:t>)</a:t>
            </a:r>
            <a:r>
              <a:rPr lang="pl-PL" sz="2400" dirty="0" smtClean="0"/>
              <a:t> </a:t>
            </a:r>
            <a:r>
              <a:rPr lang="pl-PL" sz="2400" dirty="0" err="1" smtClean="0"/>
              <a:t>apskai</a:t>
            </a:r>
            <a:r>
              <a:rPr lang="lt-LT" sz="2400" dirty="0" err="1" smtClean="0"/>
              <a:t>čiuojame</a:t>
            </a:r>
            <a:r>
              <a:rPr lang="lt-LT" sz="2400" dirty="0" smtClean="0"/>
              <a:t>  P(</a:t>
            </a:r>
            <a:r>
              <a:rPr lang="lt-LT" sz="2400" dirty="0" err="1" smtClean="0"/>
              <a:t>X|C</a:t>
            </a:r>
            <a:r>
              <a:rPr lang="lt-LT" sz="2400" baseline="-25000" dirty="0" err="1" smtClean="0"/>
              <a:t>i</a:t>
            </a:r>
            <a:r>
              <a:rPr lang="lt-LT" sz="2400" dirty="0" smtClean="0"/>
              <a:t>) :</a:t>
            </a:r>
            <a:r>
              <a:rPr lang="lt-LT" sz="2400" dirty="0"/>
              <a:t/>
            </a:r>
            <a:br>
              <a:rPr lang="lt-LT" sz="2400" dirty="0"/>
            </a:br>
            <a:endParaRPr lang="lt-LT" sz="900" dirty="0" smtClean="0"/>
          </a:p>
          <a:p>
            <a:pPr marL="109728" indent="0">
              <a:buNone/>
            </a:pPr>
            <a:r>
              <a:rPr lang="lt-LT" sz="2400" dirty="0"/>
              <a:t>		</a:t>
            </a:r>
            <a:r>
              <a:rPr lang="en-GB" sz="2400" dirty="0"/>
              <a:t>P(</a:t>
            </a:r>
            <a:r>
              <a:rPr lang="en-GB" sz="2400" dirty="0" err="1"/>
              <a:t>X|C</a:t>
            </a:r>
            <a:r>
              <a:rPr lang="en-GB" sz="2400" baseline="-25000" dirty="0" err="1"/>
              <a:t>i</a:t>
            </a:r>
            <a:r>
              <a:rPr lang="en-GB" sz="2400" dirty="0"/>
              <a:t>) = P(x</a:t>
            </a:r>
            <a:r>
              <a:rPr lang="en-GB" sz="2400" baseline="-25000" dirty="0"/>
              <a:t>1</a:t>
            </a:r>
            <a:r>
              <a:rPr lang="en-GB" sz="2400" dirty="0"/>
              <a:t>|C</a:t>
            </a:r>
            <a:r>
              <a:rPr lang="en-GB" sz="2400" baseline="-25000" dirty="0"/>
              <a:t>i</a:t>
            </a:r>
            <a:r>
              <a:rPr lang="en-GB" sz="2400" dirty="0"/>
              <a:t>)</a:t>
            </a:r>
            <a:r>
              <a:rPr lang="lt-LT" sz="2400" dirty="0"/>
              <a:t> </a:t>
            </a:r>
            <a:r>
              <a:rPr lang="en-GB" sz="2400" dirty="0"/>
              <a:t>*</a:t>
            </a:r>
            <a:r>
              <a:rPr lang="lt-LT" sz="2400" dirty="0"/>
              <a:t> </a:t>
            </a:r>
            <a:r>
              <a:rPr lang="en-GB" sz="2400" dirty="0"/>
              <a:t>P(x</a:t>
            </a:r>
            <a:r>
              <a:rPr lang="en-GB" sz="2400" baseline="-25000" dirty="0"/>
              <a:t>2</a:t>
            </a:r>
            <a:r>
              <a:rPr lang="en-GB" sz="2400" dirty="0"/>
              <a:t>|C</a:t>
            </a:r>
            <a:r>
              <a:rPr lang="en-GB" sz="2400" baseline="-25000" dirty="0"/>
              <a:t>i</a:t>
            </a:r>
            <a:r>
              <a:rPr lang="en-GB" sz="2400" dirty="0"/>
              <a:t>)</a:t>
            </a:r>
            <a:r>
              <a:rPr lang="lt-LT" sz="2400" dirty="0"/>
              <a:t> </a:t>
            </a:r>
            <a:r>
              <a:rPr lang="en-GB" sz="2400" dirty="0"/>
              <a:t>* ... *</a:t>
            </a:r>
            <a:r>
              <a:rPr lang="lt-LT" sz="2400" dirty="0"/>
              <a:t> </a:t>
            </a:r>
            <a:r>
              <a:rPr lang="en-GB" sz="2400" dirty="0"/>
              <a:t>P(</a:t>
            </a:r>
            <a:r>
              <a:rPr lang="en-GB" sz="2400" dirty="0" err="1"/>
              <a:t>x</a:t>
            </a:r>
            <a:r>
              <a:rPr lang="en-GB" sz="2400" baseline="-25000" dirty="0" err="1"/>
              <a:t>n</a:t>
            </a:r>
            <a:r>
              <a:rPr lang="en-GB" sz="2400" dirty="0" err="1"/>
              <a:t>|C</a:t>
            </a:r>
            <a:r>
              <a:rPr lang="en-GB" sz="2400" baseline="-25000" dirty="0" err="1"/>
              <a:t>i</a:t>
            </a:r>
            <a:r>
              <a:rPr lang="en-GB" sz="2400" dirty="0"/>
              <a:t>),</a:t>
            </a:r>
            <a:r>
              <a:rPr lang="lt-LT" sz="2400" dirty="0"/>
              <a:t/>
            </a:r>
            <a:br>
              <a:rPr lang="lt-LT" sz="2400" dirty="0"/>
            </a:br>
            <a:r>
              <a:rPr lang="lt-LT" sz="2400" dirty="0"/>
              <a:t>čia </a:t>
            </a:r>
            <a:br>
              <a:rPr lang="lt-LT" sz="2400" dirty="0"/>
            </a:br>
            <a:r>
              <a:rPr lang="lt-LT" sz="2400" dirty="0"/>
              <a:t>				</a:t>
            </a:r>
            <a:r>
              <a:rPr lang="en-GB" sz="2400" dirty="0"/>
              <a:t>P(</a:t>
            </a:r>
            <a:r>
              <a:rPr lang="en-GB" sz="2400" dirty="0" err="1"/>
              <a:t>x</a:t>
            </a:r>
            <a:r>
              <a:rPr lang="en-GB" sz="2400" baseline="-25000" dirty="0" err="1"/>
              <a:t>k</a:t>
            </a:r>
            <a:r>
              <a:rPr lang="en-GB" sz="2400" dirty="0" err="1"/>
              <a:t>|C</a:t>
            </a:r>
            <a:r>
              <a:rPr lang="en-GB" sz="2400" baseline="-25000" dirty="0" err="1"/>
              <a:t>i</a:t>
            </a:r>
            <a:r>
              <a:rPr lang="en-GB" sz="2400" dirty="0"/>
              <a:t>) = </a:t>
            </a:r>
            <a:r>
              <a:rPr lang="en-GB" sz="2400" dirty="0" err="1"/>
              <a:t>s</a:t>
            </a:r>
            <a:r>
              <a:rPr lang="en-GB" sz="2400" baseline="-25000" dirty="0" err="1"/>
              <a:t>ik</a:t>
            </a:r>
            <a:r>
              <a:rPr lang="en-GB" sz="2400" dirty="0"/>
              <a:t> / </a:t>
            </a:r>
            <a:r>
              <a:rPr lang="en-GB" sz="2400" dirty="0" err="1" smtClean="0"/>
              <a:t>s</a:t>
            </a:r>
            <a:r>
              <a:rPr lang="en-GB" sz="2400" baseline="-25000" dirty="0" err="1" smtClean="0"/>
              <a:t>i</a:t>
            </a:r>
            <a:r>
              <a:rPr lang="en-GB" sz="2400" dirty="0" smtClean="0"/>
              <a:t>,</a:t>
            </a:r>
            <a:r>
              <a:rPr lang="lt-LT" sz="2400" dirty="0" smtClean="0"/>
              <a:t/>
            </a:r>
            <a:br>
              <a:rPr lang="lt-LT" sz="2400" dirty="0" smtClean="0"/>
            </a:br>
            <a:r>
              <a:rPr lang="lt-LT" sz="1900" dirty="0" err="1" smtClean="0"/>
              <a:t>s</a:t>
            </a:r>
            <a:r>
              <a:rPr lang="lt-LT" sz="1900" baseline="-25000" dirty="0" err="1" smtClean="0"/>
              <a:t>ik</a:t>
            </a:r>
            <a:r>
              <a:rPr lang="lt-LT" sz="1900" dirty="0" smtClean="0"/>
              <a:t> </a:t>
            </a:r>
            <a:r>
              <a:rPr lang="lt-LT" sz="1900" dirty="0"/>
              <a:t>žymi </a:t>
            </a:r>
            <a:r>
              <a:rPr lang="lt-LT" sz="1900" dirty="0" err="1"/>
              <a:t>C</a:t>
            </a:r>
            <a:r>
              <a:rPr lang="lt-LT" sz="1900" baseline="-25000" dirty="0" err="1"/>
              <a:t>ik</a:t>
            </a:r>
            <a:r>
              <a:rPr lang="lt-LT" sz="1900" dirty="0"/>
              <a:t> klasės objektų kiekį, kuriems atributo A</a:t>
            </a:r>
            <a:r>
              <a:rPr lang="lt-LT" sz="1900" baseline="-25000" dirty="0"/>
              <a:t>k</a:t>
            </a:r>
            <a:r>
              <a:rPr lang="lt-LT" sz="1900" dirty="0"/>
              <a:t> reikšmė lygi </a:t>
            </a:r>
            <a:r>
              <a:rPr lang="lt-LT" sz="1900" dirty="0" err="1"/>
              <a:t>x</a:t>
            </a:r>
            <a:r>
              <a:rPr lang="lt-LT" sz="1900" baseline="-25000" dirty="0" err="1"/>
              <a:t>k</a:t>
            </a:r>
            <a:r>
              <a:rPr lang="lt-LT" sz="1900" dirty="0"/>
              <a:t>,  </a:t>
            </a:r>
            <a:endParaRPr lang="lt-LT" sz="1900" dirty="0" smtClean="0"/>
          </a:p>
          <a:p>
            <a:pPr marL="109728" indent="0">
              <a:buNone/>
            </a:pPr>
            <a:r>
              <a:rPr lang="lt-LT" sz="1900" dirty="0" err="1" smtClean="0"/>
              <a:t>s</a:t>
            </a:r>
            <a:r>
              <a:rPr lang="lt-LT" sz="1900" baseline="-25000" dirty="0" err="1" smtClean="0"/>
              <a:t>i</a:t>
            </a:r>
            <a:r>
              <a:rPr lang="lt-LT" sz="1900" dirty="0" smtClean="0"/>
              <a:t> </a:t>
            </a:r>
            <a:r>
              <a:rPr lang="lt-LT" sz="1900" dirty="0"/>
              <a:t>žymi visų objektų, priklausančių </a:t>
            </a:r>
            <a:r>
              <a:rPr lang="lt-LT" sz="1900" dirty="0" err="1"/>
              <a:t>C</a:t>
            </a:r>
            <a:r>
              <a:rPr lang="lt-LT" sz="1900" baseline="-25000" dirty="0" err="1"/>
              <a:t>i</a:t>
            </a:r>
            <a:r>
              <a:rPr lang="lt-LT" sz="1900" dirty="0"/>
              <a:t> klasei, kiekį apsimokymo duomenų rinkinyje</a:t>
            </a:r>
          </a:p>
          <a:p>
            <a:pPr marL="624078" indent="-514350">
              <a:buFont typeface="+mj-lt"/>
              <a:buAutoNum type="arabicPeriod" startAt="4"/>
            </a:pPr>
            <a:endParaRPr lang="en-GB" dirty="0"/>
          </a:p>
        </p:txBody>
      </p:sp>
      <p:sp>
        <p:nvSpPr>
          <p:cNvPr id="2" name="Title 1"/>
          <p:cNvSpPr>
            <a:spLocks noGrp="1"/>
          </p:cNvSpPr>
          <p:nvPr>
            <p:ph type="title"/>
          </p:nvPr>
        </p:nvSpPr>
        <p:spPr/>
        <p:txBody>
          <a:bodyPr/>
          <a:lstStyle/>
          <a:p>
            <a:r>
              <a:rPr lang="lt-LT" dirty="0" err="1" smtClean="0"/>
              <a:t>Bajeso</a:t>
            </a:r>
            <a:r>
              <a:rPr lang="lt-LT" dirty="0" smtClean="0"/>
              <a:t> klasifikacija</a:t>
            </a:r>
            <a:endParaRPr lang="en-GB" dirty="0"/>
          </a:p>
        </p:txBody>
      </p:sp>
      <p:sp>
        <p:nvSpPr>
          <p:cNvPr id="4" name="Slide Number Placeholder 3"/>
          <p:cNvSpPr>
            <a:spLocks noGrp="1"/>
          </p:cNvSpPr>
          <p:nvPr>
            <p:ph type="sldNum" sz="quarter" idx="12"/>
          </p:nvPr>
        </p:nvSpPr>
        <p:spPr/>
        <p:txBody>
          <a:bodyPr/>
          <a:lstStyle/>
          <a:p>
            <a:fld id="{6D22F896-40B5-4ADD-8801-0D06FADFA095}" type="slidenum">
              <a:rPr lang="en-US" smtClean="0"/>
              <a:t>39</a:t>
            </a:fld>
            <a:endParaRPr lang="en-US" dirty="0"/>
          </a:p>
        </p:txBody>
      </p:sp>
    </p:spTree>
    <p:extLst>
      <p:ext uri="{BB962C8B-B14F-4D97-AF65-F5344CB8AC3E}">
        <p14:creationId xmlns:p14="http://schemas.microsoft.com/office/powerpoint/2010/main" val="185435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zawartości 2"/>
          <p:cNvSpPr>
            <a:spLocks noGrp="1"/>
          </p:cNvSpPr>
          <p:nvPr>
            <p:ph idx="1"/>
          </p:nvPr>
        </p:nvSpPr>
        <p:spPr/>
        <p:txBody>
          <a:bodyPr/>
          <a:lstStyle/>
          <a:p>
            <a:endParaRPr lang="en-US"/>
          </a:p>
        </p:txBody>
      </p:sp>
      <p:sp>
        <p:nvSpPr>
          <p:cNvPr id="4" name="Symbol zastępczy stopki 3"/>
          <p:cNvSpPr>
            <a:spLocks noGrp="1"/>
          </p:cNvSpPr>
          <p:nvPr>
            <p:ph type="ftr" sz="quarter" idx="11"/>
          </p:nvPr>
        </p:nvSpPr>
        <p:spPr/>
        <p:txBody>
          <a:bodyPr/>
          <a:lstStyle/>
          <a:p>
            <a:pPr rtl="0"/>
            <a:r>
              <a:rPr lang="pl-PL" noProof="0" dirty="0" smtClean="0"/>
              <a:t>https://goo.gl/Cr3yHf </a:t>
            </a:r>
            <a:endParaRPr lang="pl-PL" noProof="0" dirty="0"/>
          </a:p>
        </p:txBody>
      </p:sp>
      <p:sp>
        <p:nvSpPr>
          <p:cNvPr id="5" name="Symbol zastępczy numeru slajdu 4"/>
          <p:cNvSpPr>
            <a:spLocks noGrp="1"/>
          </p:cNvSpPr>
          <p:nvPr>
            <p:ph type="sldNum" sz="quarter" idx="12"/>
          </p:nvPr>
        </p:nvSpPr>
        <p:spPr/>
        <p:txBody>
          <a:bodyPr/>
          <a:lstStyle/>
          <a:p>
            <a:pPr rtl="0"/>
            <a:fld id="{E31375A4-56A4-47D6-9801-1991572033F7}" type="slidenum">
              <a:rPr lang="pl-PL" noProof="0" smtClean="0"/>
              <a:t>4</a:t>
            </a:fld>
            <a:endParaRPr lang="pl-PL" noProof="0"/>
          </a:p>
        </p:txBody>
      </p:sp>
      <p:pic>
        <p:nvPicPr>
          <p:cNvPr id="6" name="Obraz 5"/>
          <p:cNvPicPr>
            <a:picLocks noChangeAspect="1"/>
          </p:cNvPicPr>
          <p:nvPr/>
        </p:nvPicPr>
        <p:blipFill>
          <a:blip r:embed="rId2"/>
          <a:stretch>
            <a:fillRect/>
          </a:stretch>
        </p:blipFill>
        <p:spPr>
          <a:xfrm>
            <a:off x="706446" y="503854"/>
            <a:ext cx="10190154" cy="5536586"/>
          </a:xfrm>
          <a:prstGeom prst="rect">
            <a:avLst/>
          </a:prstGeom>
        </p:spPr>
      </p:pic>
    </p:spTree>
    <p:extLst>
      <p:ext uri="{BB962C8B-B14F-4D97-AF65-F5344CB8AC3E}">
        <p14:creationId xmlns:p14="http://schemas.microsoft.com/office/powerpoint/2010/main" val="394757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lt-LT" dirty="0" smtClean="0"/>
              <a:t>Klasifikacijos pavyzdys naudojant </a:t>
            </a:r>
            <a:r>
              <a:rPr lang="lt-LT" dirty="0" err="1" smtClean="0"/>
              <a:t>Bajeso</a:t>
            </a:r>
            <a:r>
              <a:rPr lang="lt-LT" dirty="0" smtClean="0"/>
              <a:t> teoremą</a:t>
            </a:r>
            <a:endParaRPr lang="en-GB" dirty="0"/>
          </a:p>
        </p:txBody>
      </p:sp>
      <p:sp>
        <p:nvSpPr>
          <p:cNvPr id="3" name="Content Placeholder 2"/>
          <p:cNvSpPr>
            <a:spLocks noGrp="1"/>
          </p:cNvSpPr>
          <p:nvPr>
            <p:ph idx="1"/>
          </p:nvPr>
        </p:nvSpPr>
        <p:spPr>
          <a:xfrm>
            <a:off x="1534696" y="2286000"/>
            <a:ext cx="9982114" cy="4167336"/>
          </a:xfrm>
        </p:spPr>
        <p:txBody>
          <a:bodyPr>
            <a:normAutofit/>
          </a:bodyPr>
          <a:lstStyle/>
          <a:p>
            <a:r>
              <a:rPr lang="lt-LT" dirty="0" smtClean="0"/>
              <a:t>Nagrinėjama objektų (klientų) populiacija, panaudojant </a:t>
            </a:r>
            <a:r>
              <a:rPr lang="pl-PL" dirty="0" smtClean="0"/>
              <a:t>4 </a:t>
            </a:r>
            <a:r>
              <a:rPr lang="lt-LT" dirty="0" smtClean="0"/>
              <a:t>atributus</a:t>
            </a:r>
            <a:r>
              <a:rPr lang="pl-PL" dirty="0" smtClean="0"/>
              <a:t>: </a:t>
            </a:r>
            <a:r>
              <a:rPr lang="lt-LT" i="1" dirty="0" smtClean="0"/>
              <a:t>Amžius</a:t>
            </a:r>
            <a:r>
              <a:rPr lang="lt-LT" dirty="0" smtClean="0"/>
              <a:t>, </a:t>
            </a:r>
            <a:r>
              <a:rPr lang="lt-LT" i="1" dirty="0" smtClean="0"/>
              <a:t>Pajamos</a:t>
            </a:r>
            <a:r>
              <a:rPr lang="lt-LT" dirty="0" smtClean="0"/>
              <a:t>, </a:t>
            </a:r>
            <a:r>
              <a:rPr lang="lt-LT" i="1" dirty="0" smtClean="0"/>
              <a:t>Studentas</a:t>
            </a:r>
            <a:r>
              <a:rPr lang="lt-LT" dirty="0" smtClean="0"/>
              <a:t>, </a:t>
            </a:r>
            <a:r>
              <a:rPr lang="lt-LT" i="1" dirty="0" smtClean="0"/>
              <a:t>Kredito</a:t>
            </a:r>
            <a:r>
              <a:rPr lang="lt-LT" dirty="0" smtClean="0"/>
              <a:t> </a:t>
            </a:r>
            <a:r>
              <a:rPr lang="lt-LT" i="1" dirty="0" smtClean="0"/>
              <a:t>įvertinimas</a:t>
            </a:r>
            <a:r>
              <a:rPr lang="lt-LT" dirty="0" smtClean="0"/>
              <a:t>;</a:t>
            </a:r>
          </a:p>
          <a:p>
            <a:r>
              <a:rPr lang="lt-LT" dirty="0" smtClean="0"/>
              <a:t>Mus domina objektų priklausomumas vienai iš klasių –</a:t>
            </a:r>
          </a:p>
          <a:p>
            <a:pPr lvl="1"/>
            <a:r>
              <a:rPr lang="lt-LT" dirty="0" smtClean="0"/>
              <a:t>klientai </a:t>
            </a:r>
            <a:r>
              <a:rPr lang="lt-LT" u="sng" dirty="0" smtClean="0"/>
              <a:t>perkantys kompiuterį</a:t>
            </a:r>
            <a:r>
              <a:rPr lang="lt-LT" dirty="0" smtClean="0"/>
              <a:t> (žymime </a:t>
            </a:r>
            <a:r>
              <a:rPr lang="lt-LT" i="1" dirty="0" smtClean="0"/>
              <a:t>taip</a:t>
            </a:r>
            <a:r>
              <a:rPr lang="lt-LT" dirty="0" smtClean="0"/>
              <a:t>) ir klientai </a:t>
            </a:r>
            <a:r>
              <a:rPr lang="lt-LT" u="sng" dirty="0" smtClean="0"/>
              <a:t>neperkantys kompiuterio </a:t>
            </a:r>
            <a:r>
              <a:rPr lang="lt-LT" dirty="0" smtClean="0"/>
              <a:t>(</a:t>
            </a:r>
            <a:r>
              <a:rPr lang="lt-LT" i="1" dirty="0" smtClean="0"/>
              <a:t>ne</a:t>
            </a:r>
            <a:r>
              <a:rPr lang="lt-LT" dirty="0" smtClean="0"/>
              <a:t>)</a:t>
            </a:r>
          </a:p>
          <a:p>
            <a:r>
              <a:rPr lang="lt-LT" dirty="0" smtClean="0"/>
              <a:t>Nagrinėjame apsimokymo duomenis (sekanti pateiktis);</a:t>
            </a:r>
          </a:p>
          <a:p>
            <a:r>
              <a:rPr lang="lt-LT" dirty="0" smtClean="0"/>
              <a:t>Objektas X, kurio priklausomumas klasei nėra žinomas, turi šiuos atributus</a:t>
            </a:r>
          </a:p>
          <a:p>
            <a:pPr lvl="1" algn="ctr">
              <a:buNone/>
            </a:pPr>
            <a:r>
              <a:rPr lang="lt-LT" sz="2400" dirty="0">
                <a:latin typeface="Arial Narrow" pitchFamily="34" charset="0"/>
              </a:rPr>
              <a:t>X= (Amžius="&lt;=30" , Pajamos="vidutinės" , </a:t>
            </a:r>
            <a:br>
              <a:rPr lang="lt-LT" sz="2400" dirty="0">
                <a:latin typeface="Arial Narrow" pitchFamily="34" charset="0"/>
              </a:rPr>
            </a:br>
            <a:r>
              <a:rPr lang="lt-LT" sz="2400" dirty="0">
                <a:latin typeface="Arial Narrow" pitchFamily="34" charset="0"/>
              </a:rPr>
              <a:t>Studentas="taip" , Kredito </a:t>
            </a:r>
            <a:r>
              <a:rPr lang="lt-LT" sz="2400" dirty="0" err="1">
                <a:latin typeface="Arial Narrow" pitchFamily="34" charset="0"/>
              </a:rPr>
              <a:t>įv</a:t>
            </a:r>
            <a:r>
              <a:rPr lang="lt-LT" sz="2400" dirty="0">
                <a:latin typeface="Arial Narrow" pitchFamily="34" charset="0"/>
              </a:rPr>
              <a:t>.="geras" )</a:t>
            </a:r>
          </a:p>
        </p:txBody>
      </p:sp>
      <p:sp>
        <p:nvSpPr>
          <p:cNvPr id="4" name="Slide Number Placeholder 3"/>
          <p:cNvSpPr>
            <a:spLocks noGrp="1"/>
          </p:cNvSpPr>
          <p:nvPr>
            <p:ph type="sldNum" sz="quarter" idx="12"/>
          </p:nvPr>
        </p:nvSpPr>
        <p:spPr/>
        <p:txBody>
          <a:bodyPr/>
          <a:lstStyle/>
          <a:p>
            <a:fld id="{6D22F896-40B5-4ADD-8801-0D06FADFA095}" type="slidenum">
              <a:rPr lang="en-US" smtClean="0"/>
              <a:t>40</a:t>
            </a:fld>
            <a:endParaRPr lang="en-US" dirty="0"/>
          </a:p>
        </p:txBody>
      </p:sp>
    </p:spTree>
    <p:extLst>
      <p:ext uri="{BB962C8B-B14F-4D97-AF65-F5344CB8AC3E}">
        <p14:creationId xmlns:p14="http://schemas.microsoft.com/office/powerpoint/2010/main" val="5708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19536" y="3831533"/>
            <a:ext cx="3240360" cy="2232248"/>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a:bodyPr>
          <a:lstStyle/>
          <a:p>
            <a:r>
              <a:rPr lang="lt-LT" dirty="0"/>
              <a:t>Klasifikacijos pavyzdys naudojant </a:t>
            </a:r>
            <a:r>
              <a:rPr lang="lt-LT" dirty="0" err="1"/>
              <a:t>Bajeso</a:t>
            </a:r>
            <a:r>
              <a:rPr lang="lt-LT" dirty="0"/>
              <a:t> teoremą</a:t>
            </a:r>
            <a:endParaRPr lang="en-GB" dirty="0"/>
          </a:p>
        </p:txBody>
      </p:sp>
      <p:sp>
        <p:nvSpPr>
          <p:cNvPr id="3" name="Content Placeholder 2"/>
          <p:cNvSpPr>
            <a:spLocks noGrp="1"/>
          </p:cNvSpPr>
          <p:nvPr>
            <p:ph idx="1"/>
          </p:nvPr>
        </p:nvSpPr>
        <p:spPr>
          <a:xfrm>
            <a:off x="2258797" y="2463381"/>
            <a:ext cx="2890664" cy="603512"/>
          </a:xfrm>
        </p:spPr>
        <p:txBody>
          <a:bodyPr>
            <a:normAutofit/>
          </a:bodyPr>
          <a:lstStyle/>
          <a:p>
            <a:pPr>
              <a:buNone/>
            </a:pPr>
            <a:r>
              <a:rPr lang="lt-LT" dirty="0"/>
              <a:t>Apsimokymo duomenys</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534043860"/>
              </p:ext>
            </p:extLst>
          </p:nvPr>
        </p:nvGraphicFramePr>
        <p:xfrm>
          <a:off x="5355233" y="1574245"/>
          <a:ext cx="5220965" cy="4531995"/>
        </p:xfrm>
        <a:graphic>
          <a:graphicData uri="http://schemas.openxmlformats.org/drawingml/2006/table">
            <a:tbl>
              <a:tblPr/>
              <a:tblGrid>
                <a:gridCol w="273887">
                  <a:extLst>
                    <a:ext uri="{9D8B030D-6E8A-4147-A177-3AD203B41FA5}">
                      <a16:colId xmlns:a16="http://schemas.microsoft.com/office/drawing/2014/main" val="20000"/>
                    </a:ext>
                  </a:extLst>
                </a:gridCol>
                <a:gridCol w="821660">
                  <a:extLst>
                    <a:ext uri="{9D8B030D-6E8A-4147-A177-3AD203B41FA5}">
                      <a16:colId xmlns:a16="http://schemas.microsoft.com/office/drawing/2014/main" val="20001"/>
                    </a:ext>
                  </a:extLst>
                </a:gridCol>
                <a:gridCol w="1061311">
                  <a:extLst>
                    <a:ext uri="{9D8B030D-6E8A-4147-A177-3AD203B41FA5}">
                      <a16:colId xmlns:a16="http://schemas.microsoft.com/office/drawing/2014/main" val="20002"/>
                    </a:ext>
                  </a:extLst>
                </a:gridCol>
                <a:gridCol w="821660">
                  <a:extLst>
                    <a:ext uri="{9D8B030D-6E8A-4147-A177-3AD203B41FA5}">
                      <a16:colId xmlns:a16="http://schemas.microsoft.com/office/drawing/2014/main" val="20003"/>
                    </a:ext>
                  </a:extLst>
                </a:gridCol>
                <a:gridCol w="907249">
                  <a:extLst>
                    <a:ext uri="{9D8B030D-6E8A-4147-A177-3AD203B41FA5}">
                      <a16:colId xmlns:a16="http://schemas.microsoft.com/office/drawing/2014/main" val="20004"/>
                    </a:ext>
                  </a:extLst>
                </a:gridCol>
                <a:gridCol w="1335198">
                  <a:extLst>
                    <a:ext uri="{9D8B030D-6E8A-4147-A177-3AD203B41FA5}">
                      <a16:colId xmlns:a16="http://schemas.microsoft.com/office/drawing/2014/main" val="20005"/>
                    </a:ext>
                  </a:extLst>
                </a:gridCol>
              </a:tblGrid>
              <a:tr h="230426">
                <a:tc>
                  <a:txBody>
                    <a:bodyPr/>
                    <a:lstStyle/>
                    <a:p>
                      <a:pPr algn="l" fontAlgn="b"/>
                      <a:r>
                        <a:rPr lang="en-GB" sz="1800" b="1" i="0" u="none" strike="noStrike" dirty="0" smtClean="0">
                          <a:solidFill>
                            <a:srgbClr val="000000"/>
                          </a:solidFill>
                          <a:latin typeface="Calibri"/>
                        </a:rPr>
                        <a:t>Id</a:t>
                      </a:r>
                      <a:r>
                        <a:rPr lang="lt-LT" sz="1800" b="1" i="0" u="none" strike="noStrike" dirty="0" smtClean="0">
                          <a:solidFill>
                            <a:srgbClr val="000000"/>
                          </a:solidFill>
                          <a:latin typeface="Calibri"/>
                        </a:rPr>
                        <a:t/>
                      </a:r>
                      <a:br>
                        <a:rPr lang="lt-LT" sz="1800" b="1" i="0" u="none" strike="noStrike" dirty="0" smtClean="0">
                          <a:solidFill>
                            <a:srgbClr val="000000"/>
                          </a:solidFill>
                          <a:latin typeface="Calibri"/>
                        </a:rPr>
                      </a:br>
                      <a:endParaRPr lang="en-GB" sz="1800" b="1"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en-GB" sz="1800" b="1" i="0" u="none" strike="noStrike" dirty="0" smtClean="0">
                          <a:solidFill>
                            <a:srgbClr val="000000"/>
                          </a:solidFill>
                          <a:latin typeface="Calibri"/>
                        </a:rPr>
                        <a:t>Amžius</a:t>
                      </a:r>
                      <a:r>
                        <a:rPr lang="lt-LT" sz="1800" b="1" i="0" u="none" strike="noStrike" dirty="0" smtClean="0">
                          <a:solidFill>
                            <a:srgbClr val="000000"/>
                          </a:solidFill>
                          <a:latin typeface="Calibri"/>
                        </a:rPr>
                        <a:t/>
                      </a:r>
                      <a:br>
                        <a:rPr lang="lt-LT" sz="1800" b="1" i="0" u="none" strike="noStrike" dirty="0" smtClean="0">
                          <a:solidFill>
                            <a:srgbClr val="000000"/>
                          </a:solidFill>
                          <a:latin typeface="Calibri"/>
                        </a:rPr>
                      </a:br>
                      <a:endParaRPr lang="en-GB" sz="1800" b="1"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r" fontAlgn="b"/>
                      <a:r>
                        <a:rPr lang="en-GB" sz="1800" b="1" i="0" u="none" strike="noStrike" dirty="0" smtClean="0">
                          <a:solidFill>
                            <a:srgbClr val="000000"/>
                          </a:solidFill>
                          <a:latin typeface="Calibri"/>
                        </a:rPr>
                        <a:t>Pajamos</a:t>
                      </a:r>
                      <a:r>
                        <a:rPr lang="lt-LT" sz="1800" b="1" i="0" u="none" strike="noStrike" dirty="0" smtClean="0">
                          <a:solidFill>
                            <a:srgbClr val="000000"/>
                          </a:solidFill>
                          <a:latin typeface="Calibri"/>
                        </a:rPr>
                        <a:t/>
                      </a:r>
                      <a:br>
                        <a:rPr lang="lt-LT" sz="1800" b="1" i="0" u="none" strike="noStrike" dirty="0" smtClean="0">
                          <a:solidFill>
                            <a:srgbClr val="000000"/>
                          </a:solidFill>
                          <a:latin typeface="Calibri"/>
                        </a:rPr>
                      </a:br>
                      <a:endParaRPr lang="en-GB" sz="1800" b="1"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ctr" fontAlgn="b"/>
                      <a:r>
                        <a:rPr lang="lt-LT" sz="1800" b="1" i="0" u="none" strike="noStrike" dirty="0" err="1" smtClean="0">
                          <a:solidFill>
                            <a:srgbClr val="000000"/>
                          </a:solidFill>
                          <a:latin typeface="Calibri"/>
                        </a:rPr>
                        <a:t>Studen</a:t>
                      </a:r>
                      <a:r>
                        <a:rPr lang="lt-LT" sz="1800" b="1" i="0" u="none" strike="noStrike" dirty="0" smtClean="0">
                          <a:solidFill>
                            <a:srgbClr val="000000"/>
                          </a:solidFill>
                          <a:latin typeface="Calibri"/>
                        </a:rPr>
                        <a:t>-tas</a:t>
                      </a:r>
                    </a:p>
                  </a:txBody>
                  <a:tcPr marL="9525" marR="9525" marT="9525" marB="0" anchor="b">
                    <a:lnL>
                      <a:noFill/>
                    </a:lnL>
                    <a:lnR>
                      <a:noFill/>
                    </a:lnR>
                    <a:lnT>
                      <a:noFill/>
                    </a:lnT>
                    <a:lnB>
                      <a:noFill/>
                    </a:lnB>
                  </a:tcPr>
                </a:tc>
                <a:tc>
                  <a:txBody>
                    <a:bodyPr/>
                    <a:lstStyle/>
                    <a:p>
                      <a:pPr algn="ctr" fontAlgn="ctr"/>
                      <a:r>
                        <a:rPr lang="en-GB" sz="1800" b="1" i="0" u="none" strike="noStrike" dirty="0">
                          <a:solidFill>
                            <a:srgbClr val="000000"/>
                          </a:solidFill>
                          <a:latin typeface="Calibri"/>
                        </a:rPr>
                        <a:t>Kredito įv.</a:t>
                      </a:r>
                    </a:p>
                  </a:txBody>
                  <a:tcPr marL="9525" marR="9525" marT="9525" marB="0" anchor="ctr">
                    <a:lnL>
                      <a:noFill/>
                    </a:lnL>
                    <a:lnR>
                      <a:noFill/>
                    </a:lnR>
                    <a:lnT>
                      <a:noFill/>
                    </a:lnT>
                    <a:lnB>
                      <a:noFill/>
                    </a:lnB>
                  </a:tcPr>
                </a:tc>
                <a:tc>
                  <a:txBody>
                    <a:bodyPr/>
                    <a:lstStyle/>
                    <a:p>
                      <a:pPr algn="l" fontAlgn="b"/>
                      <a:r>
                        <a:rPr lang="en-GB" sz="1800" b="1" i="0" u="none" strike="noStrike" dirty="0">
                          <a:solidFill>
                            <a:srgbClr val="000000"/>
                          </a:solidFill>
                          <a:latin typeface="Calibri"/>
                        </a:rPr>
                        <a:t>Komp. Pirkimas</a:t>
                      </a: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230426">
                <a:tc>
                  <a:txBody>
                    <a:bodyPr/>
                    <a:lstStyle/>
                    <a:p>
                      <a:pPr algn="r" fontAlgn="b"/>
                      <a:r>
                        <a:rPr lang="en-GB" sz="1800" b="0" i="0" u="none" strike="noStrike">
                          <a:solidFill>
                            <a:srgbClr val="000000"/>
                          </a:solidFill>
                          <a:latin typeface="Calibri"/>
                        </a:rPr>
                        <a:t>1</a:t>
                      </a:r>
                    </a:p>
                  </a:txBody>
                  <a:tcPr marL="9525" marR="9525" marT="9525" marB="0" anchor="b">
                    <a:lnL>
                      <a:noFill/>
                    </a:lnL>
                    <a:lnR>
                      <a:noFill/>
                    </a:lnR>
                    <a:lnT>
                      <a:noFill/>
                    </a:lnT>
                    <a:lnB>
                      <a:noFill/>
                    </a:lnB>
                  </a:tcPr>
                </a:tc>
                <a:tc>
                  <a:txBody>
                    <a:bodyPr/>
                    <a:lstStyle/>
                    <a:p>
                      <a:pPr algn="r" fontAlgn="b"/>
                      <a:r>
                        <a:rPr lang="en-GB" sz="1800" b="0" i="0" u="none" strike="noStrike">
                          <a:solidFill>
                            <a:srgbClr val="000000"/>
                          </a:solidFill>
                          <a:latin typeface="Calibri"/>
                        </a:rPr>
                        <a:t>&lt;=30</a:t>
                      </a:r>
                    </a:p>
                  </a:txBody>
                  <a:tcPr marL="9525" marR="9525" marT="9525" marB="0" anchor="b">
                    <a:lnL>
                      <a:noFill/>
                    </a:lnL>
                    <a:lnR>
                      <a:noFill/>
                    </a:lnR>
                    <a:lnT>
                      <a:noFill/>
                    </a:lnT>
                    <a:lnB>
                      <a:noFill/>
                    </a:lnB>
                  </a:tcPr>
                </a:tc>
                <a:tc>
                  <a:txBody>
                    <a:bodyPr/>
                    <a:lstStyle/>
                    <a:p>
                      <a:pPr algn="r" fontAlgn="b"/>
                      <a:r>
                        <a:rPr lang="en-GB" sz="1800" b="0" i="0" u="none" strike="noStrike">
                          <a:solidFill>
                            <a:srgbClr val="000000"/>
                          </a:solidFill>
                          <a:latin typeface="Calibri"/>
                        </a:rPr>
                        <a:t>aukštos</a:t>
                      </a:r>
                    </a:p>
                  </a:txBody>
                  <a:tcPr marL="9525" marR="9525" marT="9525" marB="0" anchor="b">
                    <a:lnL>
                      <a:noFill/>
                    </a:lnL>
                    <a:lnR>
                      <a:noFill/>
                    </a:lnR>
                    <a:lnT>
                      <a:noFill/>
                    </a:lnT>
                    <a:lnB>
                      <a:noFill/>
                    </a:lnB>
                  </a:tcPr>
                </a:tc>
                <a:tc>
                  <a:txBody>
                    <a:bodyPr/>
                    <a:lstStyle/>
                    <a:p>
                      <a:pPr algn="ctr" fontAlgn="b"/>
                      <a:r>
                        <a:rPr lang="en-GB" sz="1800" b="0" i="0" u="none" strike="noStrike">
                          <a:solidFill>
                            <a:srgbClr val="000000"/>
                          </a:solidFill>
                          <a:latin typeface="Calibri"/>
                        </a:rPr>
                        <a:t>ne</a:t>
                      </a:r>
                    </a:p>
                  </a:txBody>
                  <a:tcPr marL="9525" marR="9525" marT="9525" marB="0" anchor="b">
                    <a:lnL>
                      <a:noFill/>
                    </a:lnL>
                    <a:lnR>
                      <a:noFill/>
                    </a:lnR>
                    <a:lnT>
                      <a:noFill/>
                    </a:lnT>
                    <a:lnB>
                      <a:noFill/>
                    </a:lnB>
                  </a:tcPr>
                </a:tc>
                <a:tc>
                  <a:txBody>
                    <a:bodyPr/>
                    <a:lstStyle/>
                    <a:p>
                      <a:pPr algn="ctr" fontAlgn="ctr"/>
                      <a:r>
                        <a:rPr lang="en-GB" sz="1800" b="0" i="0" u="none" strike="noStrike">
                          <a:solidFill>
                            <a:srgbClr val="000000"/>
                          </a:solidFill>
                          <a:latin typeface="Calibri"/>
                        </a:rPr>
                        <a:t>geras</a:t>
                      </a:r>
                    </a:p>
                  </a:txBody>
                  <a:tcPr marL="9525" marR="9525" marT="9525" marB="0" anchor="ctr">
                    <a:lnL>
                      <a:noFill/>
                    </a:lnL>
                    <a:lnR>
                      <a:noFill/>
                    </a:lnR>
                    <a:lnT>
                      <a:noFill/>
                    </a:lnT>
                    <a:lnB>
                      <a:noFill/>
                    </a:lnB>
                  </a:tcPr>
                </a:tc>
                <a:tc>
                  <a:txBody>
                    <a:bodyPr/>
                    <a:lstStyle/>
                    <a:p>
                      <a:pPr algn="ctr" fontAlgn="b"/>
                      <a:r>
                        <a:rPr lang="en-GB" sz="1800" b="0" i="0" u="none" strike="noStrike" dirty="0">
                          <a:solidFill>
                            <a:srgbClr val="000000"/>
                          </a:solidFill>
                          <a:latin typeface="Calibri"/>
                        </a:rPr>
                        <a:t>ne</a:t>
                      </a: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230426">
                <a:tc>
                  <a:txBody>
                    <a:bodyPr/>
                    <a:lstStyle/>
                    <a:p>
                      <a:pPr algn="r" fontAlgn="b"/>
                      <a:r>
                        <a:rPr lang="en-GB" sz="1800" b="0" i="0" u="none" strike="noStrike">
                          <a:solidFill>
                            <a:srgbClr val="000000"/>
                          </a:solidFill>
                          <a:latin typeface="Calibri"/>
                        </a:rPr>
                        <a:t>2</a:t>
                      </a:r>
                    </a:p>
                  </a:txBody>
                  <a:tcPr marL="9525" marR="9525" marT="9525" marB="0" anchor="b">
                    <a:lnL>
                      <a:noFill/>
                    </a:lnL>
                    <a:lnR>
                      <a:noFill/>
                    </a:lnR>
                    <a:lnT>
                      <a:noFill/>
                    </a:lnT>
                    <a:lnB>
                      <a:noFill/>
                    </a:lnB>
                  </a:tcPr>
                </a:tc>
                <a:tc>
                  <a:txBody>
                    <a:bodyPr/>
                    <a:lstStyle/>
                    <a:p>
                      <a:pPr algn="r" fontAlgn="b"/>
                      <a:r>
                        <a:rPr lang="en-GB" sz="1800" b="0" i="0" u="none" strike="noStrike" dirty="0">
                          <a:solidFill>
                            <a:srgbClr val="000000"/>
                          </a:solidFill>
                          <a:latin typeface="Calibri"/>
                        </a:rPr>
                        <a:t>&lt;=30</a:t>
                      </a:r>
                    </a:p>
                  </a:txBody>
                  <a:tcPr marL="9525" marR="9525" marT="9525" marB="0" anchor="b">
                    <a:lnL>
                      <a:noFill/>
                    </a:lnL>
                    <a:lnR>
                      <a:noFill/>
                    </a:lnR>
                    <a:lnT>
                      <a:noFill/>
                    </a:lnT>
                    <a:lnB>
                      <a:noFill/>
                    </a:lnB>
                  </a:tcPr>
                </a:tc>
                <a:tc>
                  <a:txBody>
                    <a:bodyPr/>
                    <a:lstStyle/>
                    <a:p>
                      <a:pPr algn="r" fontAlgn="b"/>
                      <a:r>
                        <a:rPr lang="en-GB" sz="1800" b="0" i="0" u="none" strike="noStrike">
                          <a:solidFill>
                            <a:srgbClr val="000000"/>
                          </a:solidFill>
                          <a:latin typeface="Calibri"/>
                        </a:rPr>
                        <a:t>aukštos</a:t>
                      </a:r>
                    </a:p>
                  </a:txBody>
                  <a:tcPr marL="9525" marR="9525" marT="9525" marB="0" anchor="b">
                    <a:lnL>
                      <a:noFill/>
                    </a:lnL>
                    <a:lnR>
                      <a:noFill/>
                    </a:lnR>
                    <a:lnT>
                      <a:noFill/>
                    </a:lnT>
                    <a:lnB>
                      <a:noFill/>
                    </a:lnB>
                  </a:tcPr>
                </a:tc>
                <a:tc>
                  <a:txBody>
                    <a:bodyPr/>
                    <a:lstStyle/>
                    <a:p>
                      <a:pPr algn="ctr" fontAlgn="b"/>
                      <a:r>
                        <a:rPr lang="en-GB" sz="1800" b="0" i="0" u="none" strike="noStrike">
                          <a:solidFill>
                            <a:srgbClr val="000000"/>
                          </a:solidFill>
                          <a:latin typeface="Calibri"/>
                        </a:rPr>
                        <a:t>ne</a:t>
                      </a:r>
                    </a:p>
                  </a:txBody>
                  <a:tcPr marL="9525" marR="9525" marT="9525" marB="0" anchor="b">
                    <a:lnL>
                      <a:noFill/>
                    </a:lnL>
                    <a:lnR>
                      <a:noFill/>
                    </a:lnR>
                    <a:lnT>
                      <a:noFill/>
                    </a:lnT>
                    <a:lnB>
                      <a:noFill/>
                    </a:lnB>
                  </a:tcPr>
                </a:tc>
                <a:tc>
                  <a:txBody>
                    <a:bodyPr/>
                    <a:lstStyle/>
                    <a:p>
                      <a:pPr algn="ctr" fontAlgn="ctr"/>
                      <a:r>
                        <a:rPr lang="en-GB" sz="1800" b="0" i="0" u="none" strike="noStrike">
                          <a:solidFill>
                            <a:srgbClr val="000000"/>
                          </a:solidFill>
                          <a:latin typeface="Calibri"/>
                        </a:rPr>
                        <a:t>l.geras</a:t>
                      </a:r>
                    </a:p>
                  </a:txBody>
                  <a:tcPr marL="9525" marR="9525" marT="9525" marB="0" anchor="ctr">
                    <a:lnL>
                      <a:noFill/>
                    </a:lnL>
                    <a:lnR>
                      <a:noFill/>
                    </a:lnR>
                    <a:lnT>
                      <a:noFill/>
                    </a:lnT>
                    <a:lnB>
                      <a:noFill/>
                    </a:lnB>
                  </a:tcPr>
                </a:tc>
                <a:tc>
                  <a:txBody>
                    <a:bodyPr/>
                    <a:lstStyle/>
                    <a:p>
                      <a:pPr algn="ctr" fontAlgn="b"/>
                      <a:r>
                        <a:rPr lang="en-GB" sz="1800" b="0" i="0" u="none" strike="noStrike">
                          <a:solidFill>
                            <a:srgbClr val="000000"/>
                          </a:solidFill>
                          <a:latin typeface="Calibri"/>
                        </a:rPr>
                        <a:t>ne</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230426">
                <a:tc>
                  <a:txBody>
                    <a:bodyPr/>
                    <a:lstStyle/>
                    <a:p>
                      <a:pPr algn="r" fontAlgn="b"/>
                      <a:r>
                        <a:rPr lang="en-GB" sz="1800" b="0" i="0" u="none" strike="noStrike">
                          <a:solidFill>
                            <a:srgbClr val="000000"/>
                          </a:solidFill>
                          <a:latin typeface="Calibri"/>
                        </a:rPr>
                        <a:t>3</a:t>
                      </a:r>
                    </a:p>
                  </a:txBody>
                  <a:tcPr marL="9525" marR="9525" marT="9525" marB="0" anchor="b">
                    <a:lnL>
                      <a:noFill/>
                    </a:lnL>
                    <a:lnR>
                      <a:noFill/>
                    </a:lnR>
                    <a:lnT>
                      <a:noFill/>
                    </a:lnT>
                    <a:lnB>
                      <a:noFill/>
                    </a:lnB>
                  </a:tcPr>
                </a:tc>
                <a:tc>
                  <a:txBody>
                    <a:bodyPr/>
                    <a:lstStyle/>
                    <a:p>
                      <a:pPr algn="r" fontAlgn="b"/>
                      <a:r>
                        <a:rPr lang="en-GB" sz="1800" b="0" i="0" u="none" strike="noStrike">
                          <a:solidFill>
                            <a:srgbClr val="000000"/>
                          </a:solidFill>
                          <a:latin typeface="Calibri"/>
                        </a:rPr>
                        <a:t>31..40</a:t>
                      </a:r>
                    </a:p>
                  </a:txBody>
                  <a:tcPr marL="9525" marR="9525" marT="9525" marB="0" anchor="b">
                    <a:lnL>
                      <a:noFill/>
                    </a:lnL>
                    <a:lnR>
                      <a:noFill/>
                    </a:lnR>
                    <a:lnT>
                      <a:noFill/>
                    </a:lnT>
                    <a:lnB>
                      <a:noFill/>
                    </a:lnB>
                  </a:tcPr>
                </a:tc>
                <a:tc>
                  <a:txBody>
                    <a:bodyPr/>
                    <a:lstStyle/>
                    <a:p>
                      <a:pPr algn="r" fontAlgn="b"/>
                      <a:r>
                        <a:rPr lang="en-GB" sz="1800" b="0" i="0" u="none" strike="noStrike" dirty="0">
                          <a:solidFill>
                            <a:srgbClr val="000000"/>
                          </a:solidFill>
                          <a:latin typeface="Calibri"/>
                        </a:rPr>
                        <a:t>aukštos</a:t>
                      </a:r>
                    </a:p>
                  </a:txBody>
                  <a:tcPr marL="9525" marR="9525" marT="9525" marB="0" anchor="b">
                    <a:lnL>
                      <a:noFill/>
                    </a:lnL>
                    <a:lnR>
                      <a:noFill/>
                    </a:lnR>
                    <a:lnT>
                      <a:noFill/>
                    </a:lnT>
                    <a:lnB>
                      <a:noFill/>
                    </a:lnB>
                  </a:tcPr>
                </a:tc>
                <a:tc>
                  <a:txBody>
                    <a:bodyPr/>
                    <a:lstStyle/>
                    <a:p>
                      <a:pPr algn="ctr" fontAlgn="b"/>
                      <a:r>
                        <a:rPr lang="en-GB" sz="1800" b="0" i="0" u="none" strike="noStrike">
                          <a:solidFill>
                            <a:srgbClr val="000000"/>
                          </a:solidFill>
                          <a:latin typeface="Calibri"/>
                        </a:rPr>
                        <a:t>ne</a:t>
                      </a:r>
                    </a:p>
                  </a:txBody>
                  <a:tcPr marL="9525" marR="9525" marT="9525" marB="0" anchor="b">
                    <a:lnL>
                      <a:noFill/>
                    </a:lnL>
                    <a:lnR>
                      <a:noFill/>
                    </a:lnR>
                    <a:lnT>
                      <a:noFill/>
                    </a:lnT>
                    <a:lnB>
                      <a:noFill/>
                    </a:lnB>
                  </a:tcPr>
                </a:tc>
                <a:tc>
                  <a:txBody>
                    <a:bodyPr/>
                    <a:lstStyle/>
                    <a:p>
                      <a:pPr algn="ctr" fontAlgn="ctr"/>
                      <a:r>
                        <a:rPr lang="en-GB" sz="1800" b="0" i="0" u="none" strike="noStrike">
                          <a:solidFill>
                            <a:srgbClr val="000000"/>
                          </a:solidFill>
                          <a:latin typeface="Calibri"/>
                        </a:rPr>
                        <a:t>geras</a:t>
                      </a:r>
                    </a:p>
                  </a:txBody>
                  <a:tcPr marL="9525" marR="9525" marT="9525" marB="0" anchor="ctr">
                    <a:lnL>
                      <a:noFill/>
                    </a:lnL>
                    <a:lnR>
                      <a:noFill/>
                    </a:lnR>
                    <a:lnT>
                      <a:noFill/>
                    </a:lnT>
                    <a:lnB>
                      <a:noFill/>
                    </a:lnB>
                  </a:tcPr>
                </a:tc>
                <a:tc>
                  <a:txBody>
                    <a:bodyPr/>
                    <a:lstStyle/>
                    <a:p>
                      <a:pPr algn="ctr" fontAlgn="b"/>
                      <a:r>
                        <a:rPr lang="en-GB" sz="1800" b="0" i="0" u="none" strike="noStrike">
                          <a:solidFill>
                            <a:srgbClr val="000000"/>
                          </a:solidFill>
                          <a:latin typeface="Calibri"/>
                        </a:rPr>
                        <a:t>taip</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230426">
                <a:tc>
                  <a:txBody>
                    <a:bodyPr/>
                    <a:lstStyle/>
                    <a:p>
                      <a:pPr algn="r" fontAlgn="b"/>
                      <a:r>
                        <a:rPr lang="en-GB" sz="1800" b="0" i="0" u="none" strike="noStrike">
                          <a:solidFill>
                            <a:srgbClr val="000000"/>
                          </a:solidFill>
                          <a:latin typeface="Calibri"/>
                        </a:rPr>
                        <a:t>4</a:t>
                      </a:r>
                    </a:p>
                  </a:txBody>
                  <a:tcPr marL="9525" marR="9525" marT="9525" marB="0" anchor="b">
                    <a:lnL>
                      <a:noFill/>
                    </a:lnL>
                    <a:lnR>
                      <a:noFill/>
                    </a:lnR>
                    <a:lnT>
                      <a:noFill/>
                    </a:lnT>
                    <a:lnB>
                      <a:noFill/>
                    </a:lnB>
                  </a:tcPr>
                </a:tc>
                <a:tc>
                  <a:txBody>
                    <a:bodyPr/>
                    <a:lstStyle/>
                    <a:p>
                      <a:pPr algn="r" fontAlgn="b"/>
                      <a:r>
                        <a:rPr lang="en-GB" sz="1800" b="0" i="0" u="none" strike="noStrike">
                          <a:solidFill>
                            <a:srgbClr val="000000"/>
                          </a:solidFill>
                          <a:latin typeface="Calibri"/>
                        </a:rPr>
                        <a:t>&gt;40</a:t>
                      </a:r>
                    </a:p>
                  </a:txBody>
                  <a:tcPr marL="9525" marR="9525" marT="9525" marB="0" anchor="b">
                    <a:lnL>
                      <a:noFill/>
                    </a:lnL>
                    <a:lnR>
                      <a:noFill/>
                    </a:lnR>
                    <a:lnT>
                      <a:noFill/>
                    </a:lnT>
                    <a:lnB>
                      <a:noFill/>
                    </a:lnB>
                  </a:tcPr>
                </a:tc>
                <a:tc>
                  <a:txBody>
                    <a:bodyPr/>
                    <a:lstStyle/>
                    <a:p>
                      <a:pPr algn="r" fontAlgn="b"/>
                      <a:r>
                        <a:rPr lang="lt-LT" sz="1800" b="0" i="0" u="none" strike="noStrike">
                          <a:solidFill>
                            <a:srgbClr val="000000"/>
                          </a:solidFill>
                          <a:latin typeface="Calibri"/>
                        </a:rPr>
                        <a:t>vidutinės</a:t>
                      </a:r>
                    </a:p>
                  </a:txBody>
                  <a:tcPr marL="9525" marR="9525" marT="9525" marB="0" anchor="b">
                    <a:lnL>
                      <a:noFill/>
                    </a:lnL>
                    <a:lnR>
                      <a:noFill/>
                    </a:lnR>
                    <a:lnT>
                      <a:noFill/>
                    </a:lnT>
                    <a:lnB>
                      <a:noFill/>
                    </a:lnB>
                  </a:tcPr>
                </a:tc>
                <a:tc>
                  <a:txBody>
                    <a:bodyPr/>
                    <a:lstStyle/>
                    <a:p>
                      <a:pPr algn="ctr" fontAlgn="b"/>
                      <a:r>
                        <a:rPr lang="en-GB" sz="1800" b="0" i="0" u="none" strike="noStrike">
                          <a:solidFill>
                            <a:srgbClr val="000000"/>
                          </a:solidFill>
                          <a:latin typeface="Calibri"/>
                        </a:rPr>
                        <a:t>ne</a:t>
                      </a:r>
                    </a:p>
                  </a:txBody>
                  <a:tcPr marL="9525" marR="9525" marT="9525" marB="0" anchor="b">
                    <a:lnL>
                      <a:noFill/>
                    </a:lnL>
                    <a:lnR>
                      <a:noFill/>
                    </a:lnR>
                    <a:lnT>
                      <a:noFill/>
                    </a:lnT>
                    <a:lnB>
                      <a:noFill/>
                    </a:lnB>
                  </a:tcPr>
                </a:tc>
                <a:tc>
                  <a:txBody>
                    <a:bodyPr/>
                    <a:lstStyle/>
                    <a:p>
                      <a:pPr algn="ctr" fontAlgn="ctr"/>
                      <a:r>
                        <a:rPr lang="en-GB" sz="1800" b="0" i="0" u="none" strike="noStrike">
                          <a:solidFill>
                            <a:srgbClr val="000000"/>
                          </a:solidFill>
                          <a:latin typeface="Calibri"/>
                        </a:rPr>
                        <a:t>geras</a:t>
                      </a:r>
                    </a:p>
                  </a:txBody>
                  <a:tcPr marL="9525" marR="9525" marT="9525" marB="0" anchor="ctr">
                    <a:lnL>
                      <a:noFill/>
                    </a:lnL>
                    <a:lnR>
                      <a:noFill/>
                    </a:lnR>
                    <a:lnT>
                      <a:noFill/>
                    </a:lnT>
                    <a:lnB>
                      <a:noFill/>
                    </a:lnB>
                  </a:tcPr>
                </a:tc>
                <a:tc>
                  <a:txBody>
                    <a:bodyPr/>
                    <a:lstStyle/>
                    <a:p>
                      <a:pPr algn="ctr" fontAlgn="b"/>
                      <a:r>
                        <a:rPr lang="en-GB" sz="1800" b="0" i="0" u="none" strike="noStrike">
                          <a:solidFill>
                            <a:srgbClr val="000000"/>
                          </a:solidFill>
                          <a:latin typeface="Calibri"/>
                        </a:rPr>
                        <a:t>taip</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230426">
                <a:tc>
                  <a:txBody>
                    <a:bodyPr/>
                    <a:lstStyle/>
                    <a:p>
                      <a:pPr algn="r" fontAlgn="b"/>
                      <a:r>
                        <a:rPr lang="en-GB" sz="1800" b="0" i="0" u="none" strike="noStrike">
                          <a:solidFill>
                            <a:srgbClr val="000000"/>
                          </a:solidFill>
                          <a:latin typeface="Calibri"/>
                        </a:rPr>
                        <a:t>5</a:t>
                      </a:r>
                    </a:p>
                  </a:txBody>
                  <a:tcPr marL="9525" marR="9525" marT="9525" marB="0" anchor="b">
                    <a:lnL>
                      <a:noFill/>
                    </a:lnL>
                    <a:lnR>
                      <a:noFill/>
                    </a:lnR>
                    <a:lnT>
                      <a:noFill/>
                    </a:lnT>
                    <a:lnB>
                      <a:noFill/>
                    </a:lnB>
                  </a:tcPr>
                </a:tc>
                <a:tc>
                  <a:txBody>
                    <a:bodyPr/>
                    <a:lstStyle/>
                    <a:p>
                      <a:pPr algn="r" fontAlgn="b"/>
                      <a:r>
                        <a:rPr lang="en-GB" sz="1800" b="0" i="0" u="none" strike="noStrike">
                          <a:solidFill>
                            <a:srgbClr val="000000"/>
                          </a:solidFill>
                          <a:latin typeface="Calibri"/>
                        </a:rPr>
                        <a:t>&gt;40</a:t>
                      </a:r>
                    </a:p>
                  </a:txBody>
                  <a:tcPr marL="9525" marR="9525" marT="9525" marB="0" anchor="b">
                    <a:lnL>
                      <a:noFill/>
                    </a:lnL>
                    <a:lnR>
                      <a:noFill/>
                    </a:lnR>
                    <a:lnT>
                      <a:noFill/>
                    </a:lnT>
                    <a:lnB>
                      <a:noFill/>
                    </a:lnB>
                  </a:tcPr>
                </a:tc>
                <a:tc>
                  <a:txBody>
                    <a:bodyPr/>
                    <a:lstStyle/>
                    <a:p>
                      <a:pPr algn="r" fontAlgn="b"/>
                      <a:r>
                        <a:rPr lang="en-GB" sz="1800" b="0" i="0" u="none" strike="noStrike">
                          <a:solidFill>
                            <a:srgbClr val="000000"/>
                          </a:solidFill>
                          <a:latin typeface="Calibri"/>
                        </a:rPr>
                        <a:t>žemos</a:t>
                      </a:r>
                    </a:p>
                  </a:txBody>
                  <a:tcPr marL="9525" marR="9525" marT="9525" marB="0" anchor="b">
                    <a:lnL>
                      <a:noFill/>
                    </a:lnL>
                    <a:lnR>
                      <a:noFill/>
                    </a:lnR>
                    <a:lnT>
                      <a:noFill/>
                    </a:lnT>
                    <a:lnB>
                      <a:noFill/>
                    </a:lnB>
                  </a:tcPr>
                </a:tc>
                <a:tc>
                  <a:txBody>
                    <a:bodyPr/>
                    <a:lstStyle/>
                    <a:p>
                      <a:pPr algn="ctr" fontAlgn="b"/>
                      <a:r>
                        <a:rPr lang="en-GB" sz="1800" b="0" i="0" u="none" strike="noStrike">
                          <a:solidFill>
                            <a:srgbClr val="000000"/>
                          </a:solidFill>
                          <a:latin typeface="Calibri"/>
                        </a:rPr>
                        <a:t>taip</a:t>
                      </a:r>
                    </a:p>
                  </a:txBody>
                  <a:tcPr marL="9525" marR="9525" marT="9525" marB="0" anchor="b">
                    <a:lnL>
                      <a:noFill/>
                    </a:lnL>
                    <a:lnR>
                      <a:noFill/>
                    </a:lnR>
                    <a:lnT>
                      <a:noFill/>
                    </a:lnT>
                    <a:lnB>
                      <a:noFill/>
                    </a:lnB>
                  </a:tcPr>
                </a:tc>
                <a:tc>
                  <a:txBody>
                    <a:bodyPr/>
                    <a:lstStyle/>
                    <a:p>
                      <a:pPr algn="ctr" fontAlgn="ctr"/>
                      <a:r>
                        <a:rPr lang="en-GB" sz="1800" b="0" i="0" u="none" strike="noStrike">
                          <a:solidFill>
                            <a:srgbClr val="000000"/>
                          </a:solidFill>
                          <a:latin typeface="Calibri"/>
                        </a:rPr>
                        <a:t>geras</a:t>
                      </a:r>
                    </a:p>
                  </a:txBody>
                  <a:tcPr marL="9525" marR="9525" marT="9525" marB="0" anchor="ctr">
                    <a:lnL>
                      <a:noFill/>
                    </a:lnL>
                    <a:lnR>
                      <a:noFill/>
                    </a:lnR>
                    <a:lnT>
                      <a:noFill/>
                    </a:lnT>
                    <a:lnB>
                      <a:noFill/>
                    </a:lnB>
                  </a:tcPr>
                </a:tc>
                <a:tc>
                  <a:txBody>
                    <a:bodyPr/>
                    <a:lstStyle/>
                    <a:p>
                      <a:pPr algn="ctr" fontAlgn="b"/>
                      <a:r>
                        <a:rPr lang="en-GB" sz="1800" b="0" i="0" u="none" strike="noStrike">
                          <a:solidFill>
                            <a:srgbClr val="000000"/>
                          </a:solidFill>
                          <a:latin typeface="Calibri"/>
                        </a:rPr>
                        <a:t>taip</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230426">
                <a:tc>
                  <a:txBody>
                    <a:bodyPr/>
                    <a:lstStyle/>
                    <a:p>
                      <a:pPr algn="r" fontAlgn="b"/>
                      <a:r>
                        <a:rPr lang="en-GB" sz="1800" b="0" i="0" u="none" strike="noStrike">
                          <a:solidFill>
                            <a:srgbClr val="000000"/>
                          </a:solidFill>
                          <a:latin typeface="Calibri"/>
                        </a:rPr>
                        <a:t>6</a:t>
                      </a:r>
                    </a:p>
                  </a:txBody>
                  <a:tcPr marL="9525" marR="9525" marT="9525" marB="0" anchor="b">
                    <a:lnL>
                      <a:noFill/>
                    </a:lnL>
                    <a:lnR>
                      <a:noFill/>
                    </a:lnR>
                    <a:lnT>
                      <a:noFill/>
                    </a:lnT>
                    <a:lnB>
                      <a:noFill/>
                    </a:lnB>
                  </a:tcPr>
                </a:tc>
                <a:tc>
                  <a:txBody>
                    <a:bodyPr/>
                    <a:lstStyle/>
                    <a:p>
                      <a:pPr algn="r" fontAlgn="b"/>
                      <a:r>
                        <a:rPr lang="en-GB" sz="1800" b="0" i="0" u="none" strike="noStrike">
                          <a:solidFill>
                            <a:srgbClr val="000000"/>
                          </a:solidFill>
                          <a:latin typeface="Calibri"/>
                        </a:rPr>
                        <a:t>&gt;40</a:t>
                      </a:r>
                    </a:p>
                  </a:txBody>
                  <a:tcPr marL="9525" marR="9525" marT="9525" marB="0" anchor="b">
                    <a:lnL>
                      <a:noFill/>
                    </a:lnL>
                    <a:lnR>
                      <a:noFill/>
                    </a:lnR>
                    <a:lnT>
                      <a:noFill/>
                    </a:lnT>
                    <a:lnB>
                      <a:noFill/>
                    </a:lnB>
                  </a:tcPr>
                </a:tc>
                <a:tc>
                  <a:txBody>
                    <a:bodyPr/>
                    <a:lstStyle/>
                    <a:p>
                      <a:pPr algn="r" fontAlgn="b"/>
                      <a:r>
                        <a:rPr lang="en-GB" sz="1800" b="0" i="0" u="none" strike="noStrike">
                          <a:solidFill>
                            <a:srgbClr val="000000"/>
                          </a:solidFill>
                          <a:latin typeface="Calibri"/>
                        </a:rPr>
                        <a:t>žemos</a:t>
                      </a:r>
                    </a:p>
                  </a:txBody>
                  <a:tcPr marL="9525" marR="9525" marT="9525" marB="0" anchor="b">
                    <a:lnL>
                      <a:noFill/>
                    </a:lnL>
                    <a:lnR>
                      <a:noFill/>
                    </a:lnR>
                    <a:lnT>
                      <a:noFill/>
                    </a:lnT>
                    <a:lnB>
                      <a:noFill/>
                    </a:lnB>
                  </a:tcPr>
                </a:tc>
                <a:tc>
                  <a:txBody>
                    <a:bodyPr/>
                    <a:lstStyle/>
                    <a:p>
                      <a:pPr algn="ctr" fontAlgn="b"/>
                      <a:r>
                        <a:rPr lang="en-GB" sz="1800" b="0" i="0" u="none" strike="noStrike">
                          <a:solidFill>
                            <a:srgbClr val="000000"/>
                          </a:solidFill>
                          <a:latin typeface="Calibri"/>
                        </a:rPr>
                        <a:t>taip</a:t>
                      </a:r>
                    </a:p>
                  </a:txBody>
                  <a:tcPr marL="9525" marR="9525" marT="9525" marB="0" anchor="b">
                    <a:lnL>
                      <a:noFill/>
                    </a:lnL>
                    <a:lnR>
                      <a:noFill/>
                    </a:lnR>
                    <a:lnT>
                      <a:noFill/>
                    </a:lnT>
                    <a:lnB>
                      <a:noFill/>
                    </a:lnB>
                  </a:tcPr>
                </a:tc>
                <a:tc>
                  <a:txBody>
                    <a:bodyPr/>
                    <a:lstStyle/>
                    <a:p>
                      <a:pPr algn="ctr" fontAlgn="ctr"/>
                      <a:r>
                        <a:rPr lang="en-GB" sz="1800" b="0" i="0" u="none" strike="noStrike">
                          <a:solidFill>
                            <a:srgbClr val="000000"/>
                          </a:solidFill>
                          <a:latin typeface="Calibri"/>
                        </a:rPr>
                        <a:t>l.geras</a:t>
                      </a:r>
                    </a:p>
                  </a:txBody>
                  <a:tcPr marL="9525" marR="9525" marT="9525" marB="0" anchor="ctr">
                    <a:lnL>
                      <a:noFill/>
                    </a:lnL>
                    <a:lnR>
                      <a:noFill/>
                    </a:lnR>
                    <a:lnT>
                      <a:noFill/>
                    </a:lnT>
                    <a:lnB>
                      <a:noFill/>
                    </a:lnB>
                  </a:tcPr>
                </a:tc>
                <a:tc>
                  <a:txBody>
                    <a:bodyPr/>
                    <a:lstStyle/>
                    <a:p>
                      <a:pPr algn="ctr" fontAlgn="b"/>
                      <a:r>
                        <a:rPr lang="en-GB" sz="1800" b="0" i="0" u="none" strike="noStrike">
                          <a:solidFill>
                            <a:srgbClr val="000000"/>
                          </a:solidFill>
                          <a:latin typeface="Calibri"/>
                        </a:rPr>
                        <a:t>ne</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230426">
                <a:tc>
                  <a:txBody>
                    <a:bodyPr/>
                    <a:lstStyle/>
                    <a:p>
                      <a:pPr algn="r" fontAlgn="b"/>
                      <a:r>
                        <a:rPr lang="en-GB" sz="1800" b="0" i="0" u="none" strike="noStrike">
                          <a:solidFill>
                            <a:srgbClr val="000000"/>
                          </a:solidFill>
                          <a:latin typeface="Calibri"/>
                        </a:rPr>
                        <a:t>7</a:t>
                      </a:r>
                    </a:p>
                  </a:txBody>
                  <a:tcPr marL="9525" marR="9525" marT="9525" marB="0" anchor="b">
                    <a:lnL>
                      <a:noFill/>
                    </a:lnL>
                    <a:lnR>
                      <a:noFill/>
                    </a:lnR>
                    <a:lnT>
                      <a:noFill/>
                    </a:lnT>
                    <a:lnB>
                      <a:noFill/>
                    </a:lnB>
                  </a:tcPr>
                </a:tc>
                <a:tc>
                  <a:txBody>
                    <a:bodyPr/>
                    <a:lstStyle/>
                    <a:p>
                      <a:pPr algn="r" fontAlgn="b"/>
                      <a:r>
                        <a:rPr lang="en-GB" sz="1800" b="0" i="0" u="none" strike="noStrike">
                          <a:solidFill>
                            <a:srgbClr val="000000"/>
                          </a:solidFill>
                          <a:latin typeface="Calibri"/>
                        </a:rPr>
                        <a:t>31..40</a:t>
                      </a:r>
                    </a:p>
                  </a:txBody>
                  <a:tcPr marL="9525" marR="9525" marT="9525" marB="0" anchor="b">
                    <a:lnL>
                      <a:noFill/>
                    </a:lnL>
                    <a:lnR>
                      <a:noFill/>
                    </a:lnR>
                    <a:lnT>
                      <a:noFill/>
                    </a:lnT>
                    <a:lnB>
                      <a:noFill/>
                    </a:lnB>
                  </a:tcPr>
                </a:tc>
                <a:tc>
                  <a:txBody>
                    <a:bodyPr/>
                    <a:lstStyle/>
                    <a:p>
                      <a:pPr algn="r" fontAlgn="b"/>
                      <a:r>
                        <a:rPr lang="en-GB" sz="1800" b="0" i="0" u="none" strike="noStrike">
                          <a:solidFill>
                            <a:srgbClr val="000000"/>
                          </a:solidFill>
                          <a:latin typeface="Calibri"/>
                        </a:rPr>
                        <a:t>žemos</a:t>
                      </a:r>
                    </a:p>
                  </a:txBody>
                  <a:tcPr marL="9525" marR="9525" marT="9525" marB="0" anchor="b">
                    <a:lnL>
                      <a:noFill/>
                    </a:lnL>
                    <a:lnR>
                      <a:noFill/>
                    </a:lnR>
                    <a:lnT>
                      <a:noFill/>
                    </a:lnT>
                    <a:lnB>
                      <a:noFill/>
                    </a:lnB>
                  </a:tcPr>
                </a:tc>
                <a:tc>
                  <a:txBody>
                    <a:bodyPr/>
                    <a:lstStyle/>
                    <a:p>
                      <a:pPr algn="ctr" fontAlgn="b"/>
                      <a:r>
                        <a:rPr lang="en-GB" sz="1800" b="0" i="0" u="none" strike="noStrike">
                          <a:solidFill>
                            <a:srgbClr val="000000"/>
                          </a:solidFill>
                          <a:latin typeface="Calibri"/>
                        </a:rPr>
                        <a:t>taip</a:t>
                      </a:r>
                    </a:p>
                  </a:txBody>
                  <a:tcPr marL="9525" marR="9525" marT="9525" marB="0" anchor="b">
                    <a:lnL>
                      <a:noFill/>
                    </a:lnL>
                    <a:lnR>
                      <a:noFill/>
                    </a:lnR>
                    <a:lnT>
                      <a:noFill/>
                    </a:lnT>
                    <a:lnB>
                      <a:noFill/>
                    </a:lnB>
                  </a:tcPr>
                </a:tc>
                <a:tc>
                  <a:txBody>
                    <a:bodyPr/>
                    <a:lstStyle/>
                    <a:p>
                      <a:pPr algn="ctr" fontAlgn="ctr"/>
                      <a:r>
                        <a:rPr lang="en-GB" sz="1800" b="0" i="0" u="none" strike="noStrike">
                          <a:solidFill>
                            <a:srgbClr val="000000"/>
                          </a:solidFill>
                          <a:latin typeface="Calibri"/>
                        </a:rPr>
                        <a:t>l.geras</a:t>
                      </a:r>
                    </a:p>
                  </a:txBody>
                  <a:tcPr marL="9525" marR="9525" marT="9525" marB="0" anchor="ctr">
                    <a:lnL>
                      <a:noFill/>
                    </a:lnL>
                    <a:lnR>
                      <a:noFill/>
                    </a:lnR>
                    <a:lnT>
                      <a:noFill/>
                    </a:lnT>
                    <a:lnB>
                      <a:noFill/>
                    </a:lnB>
                  </a:tcPr>
                </a:tc>
                <a:tc>
                  <a:txBody>
                    <a:bodyPr/>
                    <a:lstStyle/>
                    <a:p>
                      <a:pPr algn="ctr" fontAlgn="b"/>
                      <a:r>
                        <a:rPr lang="en-GB" sz="1800" b="0" i="0" u="none" strike="noStrike">
                          <a:solidFill>
                            <a:srgbClr val="000000"/>
                          </a:solidFill>
                          <a:latin typeface="Calibri"/>
                        </a:rPr>
                        <a:t>taip</a:t>
                      </a: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230426">
                <a:tc>
                  <a:txBody>
                    <a:bodyPr/>
                    <a:lstStyle/>
                    <a:p>
                      <a:pPr algn="r" fontAlgn="b"/>
                      <a:r>
                        <a:rPr lang="en-GB" sz="1800" b="0" i="0" u="none" strike="noStrike">
                          <a:solidFill>
                            <a:srgbClr val="000000"/>
                          </a:solidFill>
                          <a:latin typeface="Calibri"/>
                        </a:rPr>
                        <a:t>8</a:t>
                      </a:r>
                    </a:p>
                  </a:txBody>
                  <a:tcPr marL="9525" marR="9525" marT="9525" marB="0" anchor="b">
                    <a:lnL>
                      <a:noFill/>
                    </a:lnL>
                    <a:lnR>
                      <a:noFill/>
                    </a:lnR>
                    <a:lnT>
                      <a:noFill/>
                    </a:lnT>
                    <a:lnB>
                      <a:noFill/>
                    </a:lnB>
                  </a:tcPr>
                </a:tc>
                <a:tc>
                  <a:txBody>
                    <a:bodyPr/>
                    <a:lstStyle/>
                    <a:p>
                      <a:pPr algn="r" fontAlgn="b"/>
                      <a:r>
                        <a:rPr lang="en-GB" sz="1800" b="0" i="0" u="none" strike="noStrike">
                          <a:solidFill>
                            <a:srgbClr val="000000"/>
                          </a:solidFill>
                          <a:latin typeface="Calibri"/>
                        </a:rPr>
                        <a:t>&lt;=30</a:t>
                      </a:r>
                    </a:p>
                  </a:txBody>
                  <a:tcPr marL="9525" marR="9525" marT="9525" marB="0" anchor="b">
                    <a:lnL>
                      <a:noFill/>
                    </a:lnL>
                    <a:lnR>
                      <a:noFill/>
                    </a:lnR>
                    <a:lnT>
                      <a:noFill/>
                    </a:lnT>
                    <a:lnB>
                      <a:noFill/>
                    </a:lnB>
                  </a:tcPr>
                </a:tc>
                <a:tc>
                  <a:txBody>
                    <a:bodyPr/>
                    <a:lstStyle/>
                    <a:p>
                      <a:pPr algn="r" fontAlgn="b"/>
                      <a:r>
                        <a:rPr lang="lt-LT" sz="1800" b="0" i="0" u="none" strike="noStrike">
                          <a:solidFill>
                            <a:srgbClr val="000000"/>
                          </a:solidFill>
                          <a:latin typeface="Calibri"/>
                        </a:rPr>
                        <a:t>vidutinės</a:t>
                      </a:r>
                    </a:p>
                  </a:txBody>
                  <a:tcPr marL="9525" marR="9525" marT="9525" marB="0" anchor="b">
                    <a:lnL>
                      <a:noFill/>
                    </a:lnL>
                    <a:lnR>
                      <a:noFill/>
                    </a:lnR>
                    <a:lnT>
                      <a:noFill/>
                    </a:lnT>
                    <a:lnB>
                      <a:noFill/>
                    </a:lnB>
                  </a:tcPr>
                </a:tc>
                <a:tc>
                  <a:txBody>
                    <a:bodyPr/>
                    <a:lstStyle/>
                    <a:p>
                      <a:pPr algn="ctr" fontAlgn="b"/>
                      <a:r>
                        <a:rPr lang="en-GB" sz="1800" b="0" i="0" u="none" strike="noStrike">
                          <a:solidFill>
                            <a:srgbClr val="000000"/>
                          </a:solidFill>
                          <a:latin typeface="Calibri"/>
                        </a:rPr>
                        <a:t>ne</a:t>
                      </a:r>
                    </a:p>
                  </a:txBody>
                  <a:tcPr marL="9525" marR="9525" marT="9525" marB="0" anchor="b">
                    <a:lnL>
                      <a:noFill/>
                    </a:lnL>
                    <a:lnR>
                      <a:noFill/>
                    </a:lnR>
                    <a:lnT>
                      <a:noFill/>
                    </a:lnT>
                    <a:lnB>
                      <a:noFill/>
                    </a:lnB>
                  </a:tcPr>
                </a:tc>
                <a:tc>
                  <a:txBody>
                    <a:bodyPr/>
                    <a:lstStyle/>
                    <a:p>
                      <a:pPr algn="ctr" fontAlgn="ctr"/>
                      <a:r>
                        <a:rPr lang="en-GB" sz="1800" b="0" i="0" u="none" strike="noStrike">
                          <a:solidFill>
                            <a:srgbClr val="000000"/>
                          </a:solidFill>
                          <a:latin typeface="Calibri"/>
                        </a:rPr>
                        <a:t>geras</a:t>
                      </a:r>
                    </a:p>
                  </a:txBody>
                  <a:tcPr marL="9525" marR="9525" marT="9525" marB="0" anchor="ctr">
                    <a:lnL>
                      <a:noFill/>
                    </a:lnL>
                    <a:lnR>
                      <a:noFill/>
                    </a:lnR>
                    <a:lnT>
                      <a:noFill/>
                    </a:lnT>
                    <a:lnB>
                      <a:noFill/>
                    </a:lnB>
                  </a:tcPr>
                </a:tc>
                <a:tc>
                  <a:txBody>
                    <a:bodyPr/>
                    <a:lstStyle/>
                    <a:p>
                      <a:pPr algn="ctr" fontAlgn="b"/>
                      <a:r>
                        <a:rPr lang="en-GB" sz="1800" b="0" i="0" u="none" strike="noStrike">
                          <a:solidFill>
                            <a:srgbClr val="000000"/>
                          </a:solidFill>
                          <a:latin typeface="Calibri"/>
                        </a:rPr>
                        <a:t>ne</a:t>
                      </a: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230426">
                <a:tc>
                  <a:txBody>
                    <a:bodyPr/>
                    <a:lstStyle/>
                    <a:p>
                      <a:pPr algn="r" fontAlgn="b"/>
                      <a:r>
                        <a:rPr lang="en-GB" sz="1800" b="0" i="0" u="none" strike="noStrike">
                          <a:solidFill>
                            <a:srgbClr val="000000"/>
                          </a:solidFill>
                          <a:latin typeface="Calibri"/>
                        </a:rPr>
                        <a:t>9</a:t>
                      </a:r>
                    </a:p>
                  </a:txBody>
                  <a:tcPr marL="9525" marR="9525" marT="9525" marB="0" anchor="b">
                    <a:lnL>
                      <a:noFill/>
                    </a:lnL>
                    <a:lnR>
                      <a:noFill/>
                    </a:lnR>
                    <a:lnT>
                      <a:noFill/>
                    </a:lnT>
                    <a:lnB>
                      <a:noFill/>
                    </a:lnB>
                  </a:tcPr>
                </a:tc>
                <a:tc>
                  <a:txBody>
                    <a:bodyPr/>
                    <a:lstStyle/>
                    <a:p>
                      <a:pPr algn="r" fontAlgn="b"/>
                      <a:r>
                        <a:rPr lang="en-GB" sz="1800" b="0" i="0" u="none" strike="noStrike">
                          <a:solidFill>
                            <a:srgbClr val="000000"/>
                          </a:solidFill>
                          <a:latin typeface="Calibri"/>
                        </a:rPr>
                        <a:t>&lt;=30</a:t>
                      </a:r>
                    </a:p>
                  </a:txBody>
                  <a:tcPr marL="9525" marR="9525" marT="9525" marB="0" anchor="b">
                    <a:lnL>
                      <a:noFill/>
                    </a:lnL>
                    <a:lnR>
                      <a:noFill/>
                    </a:lnR>
                    <a:lnT>
                      <a:noFill/>
                    </a:lnT>
                    <a:lnB>
                      <a:noFill/>
                    </a:lnB>
                  </a:tcPr>
                </a:tc>
                <a:tc>
                  <a:txBody>
                    <a:bodyPr/>
                    <a:lstStyle/>
                    <a:p>
                      <a:pPr algn="r" fontAlgn="b"/>
                      <a:r>
                        <a:rPr lang="en-GB" sz="1800" b="0" i="0" u="none" strike="noStrike">
                          <a:solidFill>
                            <a:srgbClr val="000000"/>
                          </a:solidFill>
                          <a:latin typeface="Calibri"/>
                        </a:rPr>
                        <a:t>žemos</a:t>
                      </a:r>
                    </a:p>
                  </a:txBody>
                  <a:tcPr marL="9525" marR="9525" marT="9525" marB="0" anchor="b">
                    <a:lnL>
                      <a:noFill/>
                    </a:lnL>
                    <a:lnR>
                      <a:noFill/>
                    </a:lnR>
                    <a:lnT>
                      <a:noFill/>
                    </a:lnT>
                    <a:lnB>
                      <a:noFill/>
                    </a:lnB>
                  </a:tcPr>
                </a:tc>
                <a:tc>
                  <a:txBody>
                    <a:bodyPr/>
                    <a:lstStyle/>
                    <a:p>
                      <a:pPr algn="ctr" fontAlgn="b"/>
                      <a:r>
                        <a:rPr lang="en-GB" sz="1800" b="0" i="0" u="none" strike="noStrike">
                          <a:solidFill>
                            <a:srgbClr val="000000"/>
                          </a:solidFill>
                          <a:latin typeface="Calibri"/>
                        </a:rPr>
                        <a:t>taip</a:t>
                      </a:r>
                    </a:p>
                  </a:txBody>
                  <a:tcPr marL="9525" marR="9525" marT="9525" marB="0" anchor="b">
                    <a:lnL>
                      <a:noFill/>
                    </a:lnL>
                    <a:lnR>
                      <a:noFill/>
                    </a:lnR>
                    <a:lnT>
                      <a:noFill/>
                    </a:lnT>
                    <a:lnB>
                      <a:noFill/>
                    </a:lnB>
                  </a:tcPr>
                </a:tc>
                <a:tc>
                  <a:txBody>
                    <a:bodyPr/>
                    <a:lstStyle/>
                    <a:p>
                      <a:pPr algn="ctr" fontAlgn="ctr"/>
                      <a:r>
                        <a:rPr lang="en-GB" sz="1800" b="0" i="0" u="none" strike="noStrike">
                          <a:solidFill>
                            <a:srgbClr val="000000"/>
                          </a:solidFill>
                          <a:latin typeface="Calibri"/>
                        </a:rPr>
                        <a:t>geras</a:t>
                      </a:r>
                    </a:p>
                  </a:txBody>
                  <a:tcPr marL="9525" marR="9525" marT="9525" marB="0" anchor="ctr">
                    <a:lnL>
                      <a:noFill/>
                    </a:lnL>
                    <a:lnR>
                      <a:noFill/>
                    </a:lnR>
                    <a:lnT>
                      <a:noFill/>
                    </a:lnT>
                    <a:lnB>
                      <a:noFill/>
                    </a:lnB>
                  </a:tcPr>
                </a:tc>
                <a:tc>
                  <a:txBody>
                    <a:bodyPr/>
                    <a:lstStyle/>
                    <a:p>
                      <a:pPr algn="ctr" fontAlgn="b"/>
                      <a:r>
                        <a:rPr lang="en-GB" sz="1800" b="0" i="0" u="none" strike="noStrike">
                          <a:solidFill>
                            <a:srgbClr val="000000"/>
                          </a:solidFill>
                          <a:latin typeface="Calibri"/>
                        </a:rPr>
                        <a:t>taip</a:t>
                      </a: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r h="230426">
                <a:tc>
                  <a:txBody>
                    <a:bodyPr/>
                    <a:lstStyle/>
                    <a:p>
                      <a:pPr algn="r" fontAlgn="b"/>
                      <a:r>
                        <a:rPr lang="en-GB" sz="1800" b="0" i="0" u="none" strike="noStrike">
                          <a:solidFill>
                            <a:srgbClr val="000000"/>
                          </a:solidFill>
                          <a:latin typeface="Calibri"/>
                        </a:rPr>
                        <a:t>10</a:t>
                      </a:r>
                    </a:p>
                  </a:txBody>
                  <a:tcPr marL="9525" marR="9525" marT="9525" marB="0" anchor="b">
                    <a:lnL>
                      <a:noFill/>
                    </a:lnL>
                    <a:lnR>
                      <a:noFill/>
                    </a:lnR>
                    <a:lnT>
                      <a:noFill/>
                    </a:lnT>
                    <a:lnB>
                      <a:noFill/>
                    </a:lnB>
                  </a:tcPr>
                </a:tc>
                <a:tc>
                  <a:txBody>
                    <a:bodyPr/>
                    <a:lstStyle/>
                    <a:p>
                      <a:pPr algn="r" fontAlgn="b"/>
                      <a:r>
                        <a:rPr lang="en-GB" sz="1800" b="0" i="0" u="none" strike="noStrike">
                          <a:solidFill>
                            <a:srgbClr val="000000"/>
                          </a:solidFill>
                          <a:latin typeface="Calibri"/>
                        </a:rPr>
                        <a:t>&gt;40</a:t>
                      </a:r>
                    </a:p>
                  </a:txBody>
                  <a:tcPr marL="9525" marR="9525" marT="9525" marB="0" anchor="b">
                    <a:lnL>
                      <a:noFill/>
                    </a:lnL>
                    <a:lnR>
                      <a:noFill/>
                    </a:lnR>
                    <a:lnT>
                      <a:noFill/>
                    </a:lnT>
                    <a:lnB>
                      <a:noFill/>
                    </a:lnB>
                  </a:tcPr>
                </a:tc>
                <a:tc>
                  <a:txBody>
                    <a:bodyPr/>
                    <a:lstStyle/>
                    <a:p>
                      <a:pPr algn="r" fontAlgn="b"/>
                      <a:r>
                        <a:rPr lang="lt-LT" sz="1800" b="0" i="0" u="none" strike="noStrike">
                          <a:solidFill>
                            <a:srgbClr val="000000"/>
                          </a:solidFill>
                          <a:latin typeface="Calibri"/>
                        </a:rPr>
                        <a:t>vidutinės</a:t>
                      </a:r>
                    </a:p>
                  </a:txBody>
                  <a:tcPr marL="9525" marR="9525" marT="9525" marB="0" anchor="b">
                    <a:lnL>
                      <a:noFill/>
                    </a:lnL>
                    <a:lnR>
                      <a:noFill/>
                    </a:lnR>
                    <a:lnT>
                      <a:noFill/>
                    </a:lnT>
                    <a:lnB>
                      <a:noFill/>
                    </a:lnB>
                  </a:tcPr>
                </a:tc>
                <a:tc>
                  <a:txBody>
                    <a:bodyPr/>
                    <a:lstStyle/>
                    <a:p>
                      <a:pPr algn="ctr" fontAlgn="b"/>
                      <a:r>
                        <a:rPr lang="en-GB" sz="1800" b="0" i="0" u="none" strike="noStrike">
                          <a:solidFill>
                            <a:srgbClr val="000000"/>
                          </a:solidFill>
                          <a:latin typeface="Calibri"/>
                        </a:rPr>
                        <a:t>taip</a:t>
                      </a:r>
                    </a:p>
                  </a:txBody>
                  <a:tcPr marL="9525" marR="9525" marT="9525" marB="0" anchor="b">
                    <a:lnL>
                      <a:noFill/>
                    </a:lnL>
                    <a:lnR>
                      <a:noFill/>
                    </a:lnR>
                    <a:lnT>
                      <a:noFill/>
                    </a:lnT>
                    <a:lnB>
                      <a:noFill/>
                    </a:lnB>
                  </a:tcPr>
                </a:tc>
                <a:tc>
                  <a:txBody>
                    <a:bodyPr/>
                    <a:lstStyle/>
                    <a:p>
                      <a:pPr algn="ctr" fontAlgn="ctr"/>
                      <a:r>
                        <a:rPr lang="en-GB" sz="1800" b="0" i="0" u="none" strike="noStrike">
                          <a:solidFill>
                            <a:srgbClr val="000000"/>
                          </a:solidFill>
                          <a:latin typeface="Calibri"/>
                        </a:rPr>
                        <a:t>geras</a:t>
                      </a:r>
                    </a:p>
                  </a:txBody>
                  <a:tcPr marL="9525" marR="9525" marT="9525" marB="0" anchor="ctr">
                    <a:lnL>
                      <a:noFill/>
                    </a:lnL>
                    <a:lnR>
                      <a:noFill/>
                    </a:lnR>
                    <a:lnT>
                      <a:noFill/>
                    </a:lnT>
                    <a:lnB>
                      <a:noFill/>
                    </a:lnB>
                  </a:tcPr>
                </a:tc>
                <a:tc>
                  <a:txBody>
                    <a:bodyPr/>
                    <a:lstStyle/>
                    <a:p>
                      <a:pPr algn="ctr" fontAlgn="b"/>
                      <a:r>
                        <a:rPr lang="en-GB" sz="1800" b="0" i="0" u="none" strike="noStrike">
                          <a:solidFill>
                            <a:srgbClr val="000000"/>
                          </a:solidFill>
                          <a:latin typeface="Calibri"/>
                        </a:rPr>
                        <a:t>taip</a:t>
                      </a:r>
                    </a:p>
                  </a:txBody>
                  <a:tcPr marL="9525" marR="9525" marT="9525" marB="0" anchor="b">
                    <a:lnL>
                      <a:noFill/>
                    </a:lnL>
                    <a:lnR>
                      <a:noFill/>
                    </a:lnR>
                    <a:lnT>
                      <a:noFill/>
                    </a:lnT>
                    <a:lnB>
                      <a:noFill/>
                    </a:lnB>
                  </a:tcPr>
                </a:tc>
                <a:extLst>
                  <a:ext uri="{0D108BD9-81ED-4DB2-BD59-A6C34878D82A}">
                    <a16:rowId xmlns:a16="http://schemas.microsoft.com/office/drawing/2014/main" val="10010"/>
                  </a:ext>
                </a:extLst>
              </a:tr>
              <a:tr h="230426">
                <a:tc>
                  <a:txBody>
                    <a:bodyPr/>
                    <a:lstStyle/>
                    <a:p>
                      <a:pPr algn="r" fontAlgn="b"/>
                      <a:r>
                        <a:rPr lang="en-GB" sz="1800" b="0" i="0" u="none" strike="noStrike">
                          <a:solidFill>
                            <a:srgbClr val="000000"/>
                          </a:solidFill>
                          <a:latin typeface="Calibri"/>
                        </a:rPr>
                        <a:t>11</a:t>
                      </a:r>
                    </a:p>
                  </a:txBody>
                  <a:tcPr marL="9525" marR="9525" marT="9525" marB="0" anchor="b">
                    <a:lnL>
                      <a:noFill/>
                    </a:lnL>
                    <a:lnR>
                      <a:noFill/>
                    </a:lnR>
                    <a:lnT>
                      <a:noFill/>
                    </a:lnT>
                    <a:lnB>
                      <a:noFill/>
                    </a:lnB>
                  </a:tcPr>
                </a:tc>
                <a:tc>
                  <a:txBody>
                    <a:bodyPr/>
                    <a:lstStyle/>
                    <a:p>
                      <a:pPr algn="r" fontAlgn="b"/>
                      <a:r>
                        <a:rPr lang="en-GB" sz="1800" b="0" i="0" u="none" strike="noStrike" dirty="0">
                          <a:solidFill>
                            <a:srgbClr val="000000"/>
                          </a:solidFill>
                          <a:latin typeface="Calibri"/>
                        </a:rPr>
                        <a:t>&lt;=30</a:t>
                      </a:r>
                    </a:p>
                  </a:txBody>
                  <a:tcPr marL="9525" marR="9525" marT="9525" marB="0" anchor="b">
                    <a:lnL>
                      <a:noFill/>
                    </a:lnL>
                    <a:lnR>
                      <a:noFill/>
                    </a:lnR>
                    <a:lnT>
                      <a:noFill/>
                    </a:lnT>
                    <a:lnB>
                      <a:noFill/>
                    </a:lnB>
                  </a:tcPr>
                </a:tc>
                <a:tc>
                  <a:txBody>
                    <a:bodyPr/>
                    <a:lstStyle/>
                    <a:p>
                      <a:pPr algn="r" fontAlgn="b"/>
                      <a:r>
                        <a:rPr lang="lt-LT" sz="1800" b="0" i="0" u="none" strike="noStrike">
                          <a:solidFill>
                            <a:srgbClr val="000000"/>
                          </a:solidFill>
                          <a:latin typeface="Calibri"/>
                        </a:rPr>
                        <a:t>vidutinės</a:t>
                      </a:r>
                    </a:p>
                  </a:txBody>
                  <a:tcPr marL="9525" marR="9525" marT="9525" marB="0" anchor="b">
                    <a:lnL>
                      <a:noFill/>
                    </a:lnL>
                    <a:lnR>
                      <a:noFill/>
                    </a:lnR>
                    <a:lnT>
                      <a:noFill/>
                    </a:lnT>
                    <a:lnB>
                      <a:noFill/>
                    </a:lnB>
                  </a:tcPr>
                </a:tc>
                <a:tc>
                  <a:txBody>
                    <a:bodyPr/>
                    <a:lstStyle/>
                    <a:p>
                      <a:pPr algn="ctr" fontAlgn="b"/>
                      <a:r>
                        <a:rPr lang="en-GB" sz="1800" b="0" i="0" u="none" strike="noStrike">
                          <a:solidFill>
                            <a:srgbClr val="000000"/>
                          </a:solidFill>
                          <a:latin typeface="Calibri"/>
                        </a:rPr>
                        <a:t>taip</a:t>
                      </a:r>
                    </a:p>
                  </a:txBody>
                  <a:tcPr marL="9525" marR="9525" marT="9525" marB="0" anchor="b">
                    <a:lnL>
                      <a:noFill/>
                    </a:lnL>
                    <a:lnR>
                      <a:noFill/>
                    </a:lnR>
                    <a:lnT>
                      <a:noFill/>
                    </a:lnT>
                    <a:lnB>
                      <a:noFill/>
                    </a:lnB>
                  </a:tcPr>
                </a:tc>
                <a:tc>
                  <a:txBody>
                    <a:bodyPr/>
                    <a:lstStyle/>
                    <a:p>
                      <a:pPr algn="ctr" fontAlgn="ctr"/>
                      <a:r>
                        <a:rPr lang="en-GB" sz="1800" b="0" i="0" u="none" strike="noStrike">
                          <a:solidFill>
                            <a:srgbClr val="000000"/>
                          </a:solidFill>
                          <a:latin typeface="Calibri"/>
                        </a:rPr>
                        <a:t>l.geras</a:t>
                      </a:r>
                    </a:p>
                  </a:txBody>
                  <a:tcPr marL="9525" marR="9525" marT="9525" marB="0" anchor="ctr">
                    <a:lnL>
                      <a:noFill/>
                    </a:lnL>
                    <a:lnR>
                      <a:noFill/>
                    </a:lnR>
                    <a:lnT>
                      <a:noFill/>
                    </a:lnT>
                    <a:lnB>
                      <a:noFill/>
                    </a:lnB>
                  </a:tcPr>
                </a:tc>
                <a:tc>
                  <a:txBody>
                    <a:bodyPr/>
                    <a:lstStyle/>
                    <a:p>
                      <a:pPr algn="ctr" fontAlgn="b"/>
                      <a:r>
                        <a:rPr lang="en-GB" sz="1800" b="0" i="0" u="none" strike="noStrike">
                          <a:solidFill>
                            <a:srgbClr val="000000"/>
                          </a:solidFill>
                          <a:latin typeface="Calibri"/>
                        </a:rPr>
                        <a:t>taip</a:t>
                      </a:r>
                    </a:p>
                  </a:txBody>
                  <a:tcPr marL="9525" marR="9525" marT="9525" marB="0" anchor="b">
                    <a:lnL>
                      <a:noFill/>
                    </a:lnL>
                    <a:lnR>
                      <a:noFill/>
                    </a:lnR>
                    <a:lnT>
                      <a:noFill/>
                    </a:lnT>
                    <a:lnB>
                      <a:noFill/>
                    </a:lnB>
                  </a:tcPr>
                </a:tc>
                <a:extLst>
                  <a:ext uri="{0D108BD9-81ED-4DB2-BD59-A6C34878D82A}">
                    <a16:rowId xmlns:a16="http://schemas.microsoft.com/office/drawing/2014/main" val="10011"/>
                  </a:ext>
                </a:extLst>
              </a:tr>
              <a:tr h="230426">
                <a:tc>
                  <a:txBody>
                    <a:bodyPr/>
                    <a:lstStyle/>
                    <a:p>
                      <a:pPr algn="r" fontAlgn="b"/>
                      <a:r>
                        <a:rPr lang="en-GB" sz="1800" b="0" i="0" u="none" strike="noStrike">
                          <a:solidFill>
                            <a:srgbClr val="000000"/>
                          </a:solidFill>
                          <a:latin typeface="Calibri"/>
                        </a:rPr>
                        <a:t>12</a:t>
                      </a:r>
                    </a:p>
                  </a:txBody>
                  <a:tcPr marL="9525" marR="9525" marT="9525" marB="0" anchor="b">
                    <a:lnL>
                      <a:noFill/>
                    </a:lnL>
                    <a:lnR>
                      <a:noFill/>
                    </a:lnR>
                    <a:lnT>
                      <a:noFill/>
                    </a:lnT>
                    <a:lnB>
                      <a:noFill/>
                    </a:lnB>
                  </a:tcPr>
                </a:tc>
                <a:tc>
                  <a:txBody>
                    <a:bodyPr/>
                    <a:lstStyle/>
                    <a:p>
                      <a:pPr algn="r" fontAlgn="b"/>
                      <a:r>
                        <a:rPr lang="en-GB" sz="1800" b="0" i="0" u="none" strike="noStrike">
                          <a:solidFill>
                            <a:srgbClr val="000000"/>
                          </a:solidFill>
                          <a:latin typeface="Calibri"/>
                        </a:rPr>
                        <a:t>31..40</a:t>
                      </a:r>
                    </a:p>
                  </a:txBody>
                  <a:tcPr marL="9525" marR="9525" marT="9525" marB="0" anchor="b">
                    <a:lnL>
                      <a:noFill/>
                    </a:lnL>
                    <a:lnR>
                      <a:noFill/>
                    </a:lnR>
                    <a:lnT>
                      <a:noFill/>
                    </a:lnT>
                    <a:lnB>
                      <a:noFill/>
                    </a:lnB>
                  </a:tcPr>
                </a:tc>
                <a:tc>
                  <a:txBody>
                    <a:bodyPr/>
                    <a:lstStyle/>
                    <a:p>
                      <a:pPr algn="r" fontAlgn="b"/>
                      <a:r>
                        <a:rPr lang="lt-LT" sz="1800" b="0" i="0" u="none" strike="noStrike">
                          <a:solidFill>
                            <a:srgbClr val="000000"/>
                          </a:solidFill>
                          <a:latin typeface="Calibri"/>
                        </a:rPr>
                        <a:t>vidutinės</a:t>
                      </a:r>
                    </a:p>
                  </a:txBody>
                  <a:tcPr marL="9525" marR="9525" marT="9525" marB="0" anchor="b">
                    <a:lnL>
                      <a:noFill/>
                    </a:lnL>
                    <a:lnR>
                      <a:noFill/>
                    </a:lnR>
                    <a:lnT>
                      <a:noFill/>
                    </a:lnT>
                    <a:lnB>
                      <a:noFill/>
                    </a:lnB>
                  </a:tcPr>
                </a:tc>
                <a:tc>
                  <a:txBody>
                    <a:bodyPr/>
                    <a:lstStyle/>
                    <a:p>
                      <a:pPr algn="ctr" fontAlgn="b"/>
                      <a:r>
                        <a:rPr lang="en-GB" sz="1800" b="0" i="0" u="none" strike="noStrike">
                          <a:solidFill>
                            <a:srgbClr val="000000"/>
                          </a:solidFill>
                          <a:latin typeface="Calibri"/>
                        </a:rPr>
                        <a:t>ne</a:t>
                      </a:r>
                    </a:p>
                  </a:txBody>
                  <a:tcPr marL="9525" marR="9525" marT="9525" marB="0" anchor="b">
                    <a:lnL>
                      <a:noFill/>
                    </a:lnL>
                    <a:lnR>
                      <a:noFill/>
                    </a:lnR>
                    <a:lnT>
                      <a:noFill/>
                    </a:lnT>
                    <a:lnB>
                      <a:noFill/>
                    </a:lnB>
                  </a:tcPr>
                </a:tc>
                <a:tc>
                  <a:txBody>
                    <a:bodyPr/>
                    <a:lstStyle/>
                    <a:p>
                      <a:pPr algn="ctr" fontAlgn="ctr"/>
                      <a:r>
                        <a:rPr lang="en-GB" sz="1800" b="0" i="0" u="none" strike="noStrike">
                          <a:solidFill>
                            <a:srgbClr val="000000"/>
                          </a:solidFill>
                          <a:latin typeface="Calibri"/>
                        </a:rPr>
                        <a:t>l.geras</a:t>
                      </a:r>
                    </a:p>
                  </a:txBody>
                  <a:tcPr marL="9525" marR="9525" marT="9525" marB="0" anchor="ctr">
                    <a:lnL>
                      <a:noFill/>
                    </a:lnL>
                    <a:lnR>
                      <a:noFill/>
                    </a:lnR>
                    <a:lnT>
                      <a:noFill/>
                    </a:lnT>
                    <a:lnB>
                      <a:noFill/>
                    </a:lnB>
                  </a:tcPr>
                </a:tc>
                <a:tc>
                  <a:txBody>
                    <a:bodyPr/>
                    <a:lstStyle/>
                    <a:p>
                      <a:pPr algn="ctr" fontAlgn="b"/>
                      <a:r>
                        <a:rPr lang="en-GB" sz="1800" b="0" i="0" u="none" strike="noStrike">
                          <a:solidFill>
                            <a:srgbClr val="000000"/>
                          </a:solidFill>
                          <a:latin typeface="Calibri"/>
                        </a:rPr>
                        <a:t>taip</a:t>
                      </a:r>
                    </a:p>
                  </a:txBody>
                  <a:tcPr marL="9525" marR="9525" marT="9525" marB="0" anchor="b">
                    <a:lnL>
                      <a:noFill/>
                    </a:lnL>
                    <a:lnR>
                      <a:noFill/>
                    </a:lnR>
                    <a:lnT>
                      <a:noFill/>
                    </a:lnT>
                    <a:lnB>
                      <a:noFill/>
                    </a:lnB>
                  </a:tcPr>
                </a:tc>
                <a:extLst>
                  <a:ext uri="{0D108BD9-81ED-4DB2-BD59-A6C34878D82A}">
                    <a16:rowId xmlns:a16="http://schemas.microsoft.com/office/drawing/2014/main" val="10012"/>
                  </a:ext>
                </a:extLst>
              </a:tr>
              <a:tr h="230426">
                <a:tc>
                  <a:txBody>
                    <a:bodyPr/>
                    <a:lstStyle/>
                    <a:p>
                      <a:pPr algn="r" fontAlgn="b"/>
                      <a:r>
                        <a:rPr lang="en-GB" sz="1800" b="0" i="0" u="none" strike="noStrike">
                          <a:solidFill>
                            <a:srgbClr val="000000"/>
                          </a:solidFill>
                          <a:latin typeface="Calibri"/>
                        </a:rPr>
                        <a:t>13</a:t>
                      </a:r>
                    </a:p>
                  </a:txBody>
                  <a:tcPr marL="9525" marR="9525" marT="9525" marB="0" anchor="b">
                    <a:lnL>
                      <a:noFill/>
                    </a:lnL>
                    <a:lnR>
                      <a:noFill/>
                    </a:lnR>
                    <a:lnT>
                      <a:noFill/>
                    </a:lnT>
                    <a:lnB>
                      <a:noFill/>
                    </a:lnB>
                  </a:tcPr>
                </a:tc>
                <a:tc>
                  <a:txBody>
                    <a:bodyPr/>
                    <a:lstStyle/>
                    <a:p>
                      <a:pPr algn="r" fontAlgn="b"/>
                      <a:r>
                        <a:rPr lang="en-GB" sz="1800" b="0" i="0" u="none" strike="noStrike">
                          <a:solidFill>
                            <a:srgbClr val="000000"/>
                          </a:solidFill>
                          <a:latin typeface="Calibri"/>
                        </a:rPr>
                        <a:t>31..40</a:t>
                      </a:r>
                    </a:p>
                  </a:txBody>
                  <a:tcPr marL="9525" marR="9525" marT="9525" marB="0" anchor="b">
                    <a:lnL>
                      <a:noFill/>
                    </a:lnL>
                    <a:lnR>
                      <a:noFill/>
                    </a:lnR>
                    <a:lnT>
                      <a:noFill/>
                    </a:lnT>
                    <a:lnB>
                      <a:noFill/>
                    </a:lnB>
                  </a:tcPr>
                </a:tc>
                <a:tc>
                  <a:txBody>
                    <a:bodyPr/>
                    <a:lstStyle/>
                    <a:p>
                      <a:pPr algn="r" fontAlgn="b"/>
                      <a:r>
                        <a:rPr lang="en-GB" sz="1800" b="0" i="0" u="none" strike="noStrike">
                          <a:solidFill>
                            <a:srgbClr val="000000"/>
                          </a:solidFill>
                          <a:latin typeface="Calibri"/>
                        </a:rPr>
                        <a:t>aukštos</a:t>
                      </a:r>
                    </a:p>
                  </a:txBody>
                  <a:tcPr marL="9525" marR="9525" marT="9525" marB="0" anchor="b">
                    <a:lnL>
                      <a:noFill/>
                    </a:lnL>
                    <a:lnR>
                      <a:noFill/>
                    </a:lnR>
                    <a:lnT>
                      <a:noFill/>
                    </a:lnT>
                    <a:lnB>
                      <a:noFill/>
                    </a:lnB>
                  </a:tcPr>
                </a:tc>
                <a:tc>
                  <a:txBody>
                    <a:bodyPr/>
                    <a:lstStyle/>
                    <a:p>
                      <a:pPr algn="ctr" fontAlgn="b"/>
                      <a:r>
                        <a:rPr lang="en-GB" sz="1800" b="0" i="0" u="none" strike="noStrike">
                          <a:solidFill>
                            <a:srgbClr val="000000"/>
                          </a:solidFill>
                          <a:latin typeface="Calibri"/>
                        </a:rPr>
                        <a:t>taip</a:t>
                      </a:r>
                    </a:p>
                  </a:txBody>
                  <a:tcPr marL="9525" marR="9525" marT="9525" marB="0" anchor="b">
                    <a:lnL>
                      <a:noFill/>
                    </a:lnL>
                    <a:lnR>
                      <a:noFill/>
                    </a:lnR>
                    <a:lnT>
                      <a:noFill/>
                    </a:lnT>
                    <a:lnB>
                      <a:noFill/>
                    </a:lnB>
                  </a:tcPr>
                </a:tc>
                <a:tc>
                  <a:txBody>
                    <a:bodyPr/>
                    <a:lstStyle/>
                    <a:p>
                      <a:pPr algn="ctr" fontAlgn="ctr"/>
                      <a:r>
                        <a:rPr lang="en-GB" sz="1800" b="0" i="0" u="none" strike="noStrike">
                          <a:solidFill>
                            <a:srgbClr val="000000"/>
                          </a:solidFill>
                          <a:latin typeface="Calibri"/>
                        </a:rPr>
                        <a:t>geras</a:t>
                      </a:r>
                    </a:p>
                  </a:txBody>
                  <a:tcPr marL="9525" marR="9525" marT="9525" marB="0" anchor="ctr">
                    <a:lnL>
                      <a:noFill/>
                    </a:lnL>
                    <a:lnR>
                      <a:noFill/>
                    </a:lnR>
                    <a:lnT>
                      <a:noFill/>
                    </a:lnT>
                    <a:lnB>
                      <a:noFill/>
                    </a:lnB>
                  </a:tcPr>
                </a:tc>
                <a:tc>
                  <a:txBody>
                    <a:bodyPr/>
                    <a:lstStyle/>
                    <a:p>
                      <a:pPr algn="ctr" fontAlgn="b"/>
                      <a:r>
                        <a:rPr lang="en-GB" sz="1800" b="0" i="0" u="none" strike="noStrike">
                          <a:solidFill>
                            <a:srgbClr val="000000"/>
                          </a:solidFill>
                          <a:latin typeface="Calibri"/>
                        </a:rPr>
                        <a:t>taip</a:t>
                      </a:r>
                    </a:p>
                  </a:txBody>
                  <a:tcPr marL="9525" marR="9525" marT="9525" marB="0" anchor="b">
                    <a:lnL>
                      <a:noFill/>
                    </a:lnL>
                    <a:lnR>
                      <a:noFill/>
                    </a:lnR>
                    <a:lnT>
                      <a:noFill/>
                    </a:lnT>
                    <a:lnB>
                      <a:noFill/>
                    </a:lnB>
                  </a:tcPr>
                </a:tc>
                <a:extLst>
                  <a:ext uri="{0D108BD9-81ED-4DB2-BD59-A6C34878D82A}">
                    <a16:rowId xmlns:a16="http://schemas.microsoft.com/office/drawing/2014/main" val="10013"/>
                  </a:ext>
                </a:extLst>
              </a:tr>
              <a:tr h="230426">
                <a:tc>
                  <a:txBody>
                    <a:bodyPr/>
                    <a:lstStyle/>
                    <a:p>
                      <a:pPr algn="r" fontAlgn="b"/>
                      <a:r>
                        <a:rPr lang="en-GB" sz="1800" b="0" i="0" u="none" strike="noStrike">
                          <a:solidFill>
                            <a:srgbClr val="000000"/>
                          </a:solidFill>
                          <a:latin typeface="Calibri"/>
                        </a:rPr>
                        <a:t>14</a:t>
                      </a:r>
                    </a:p>
                  </a:txBody>
                  <a:tcPr marL="9525" marR="9525" marT="9525" marB="0" anchor="b">
                    <a:lnL>
                      <a:noFill/>
                    </a:lnL>
                    <a:lnR>
                      <a:noFill/>
                    </a:lnR>
                    <a:lnT>
                      <a:noFill/>
                    </a:lnT>
                    <a:lnB>
                      <a:noFill/>
                    </a:lnB>
                  </a:tcPr>
                </a:tc>
                <a:tc>
                  <a:txBody>
                    <a:bodyPr/>
                    <a:lstStyle/>
                    <a:p>
                      <a:pPr algn="r" fontAlgn="b"/>
                      <a:r>
                        <a:rPr lang="en-GB" sz="1800" b="0" i="0" u="none" strike="noStrike">
                          <a:solidFill>
                            <a:srgbClr val="000000"/>
                          </a:solidFill>
                          <a:latin typeface="Calibri"/>
                        </a:rPr>
                        <a:t>&gt;40</a:t>
                      </a:r>
                    </a:p>
                  </a:txBody>
                  <a:tcPr marL="9525" marR="9525" marT="9525" marB="0" anchor="b">
                    <a:lnL>
                      <a:noFill/>
                    </a:lnL>
                    <a:lnR>
                      <a:noFill/>
                    </a:lnR>
                    <a:lnT>
                      <a:noFill/>
                    </a:lnT>
                    <a:lnB>
                      <a:noFill/>
                    </a:lnB>
                  </a:tcPr>
                </a:tc>
                <a:tc>
                  <a:txBody>
                    <a:bodyPr/>
                    <a:lstStyle/>
                    <a:p>
                      <a:pPr algn="r" fontAlgn="b"/>
                      <a:r>
                        <a:rPr lang="lt-LT" sz="1800" b="0" i="0" u="none" strike="noStrike">
                          <a:solidFill>
                            <a:srgbClr val="000000"/>
                          </a:solidFill>
                          <a:latin typeface="Calibri"/>
                        </a:rPr>
                        <a:t>vidutinės</a:t>
                      </a:r>
                    </a:p>
                  </a:txBody>
                  <a:tcPr marL="9525" marR="9525" marT="9525" marB="0" anchor="b">
                    <a:lnL>
                      <a:noFill/>
                    </a:lnL>
                    <a:lnR>
                      <a:noFill/>
                    </a:lnR>
                    <a:lnT>
                      <a:noFill/>
                    </a:lnT>
                    <a:lnB>
                      <a:noFill/>
                    </a:lnB>
                  </a:tcPr>
                </a:tc>
                <a:tc>
                  <a:txBody>
                    <a:bodyPr/>
                    <a:lstStyle/>
                    <a:p>
                      <a:pPr algn="ctr" fontAlgn="b"/>
                      <a:r>
                        <a:rPr lang="en-GB" sz="1800" b="0" i="0" u="none" strike="noStrike">
                          <a:solidFill>
                            <a:srgbClr val="000000"/>
                          </a:solidFill>
                          <a:latin typeface="Calibri"/>
                        </a:rPr>
                        <a:t>ne</a:t>
                      </a:r>
                    </a:p>
                  </a:txBody>
                  <a:tcPr marL="9525" marR="9525" marT="9525" marB="0" anchor="b">
                    <a:lnL>
                      <a:noFill/>
                    </a:lnL>
                    <a:lnR>
                      <a:noFill/>
                    </a:lnR>
                    <a:lnT>
                      <a:noFill/>
                    </a:lnT>
                    <a:lnB>
                      <a:noFill/>
                    </a:lnB>
                  </a:tcPr>
                </a:tc>
                <a:tc>
                  <a:txBody>
                    <a:bodyPr/>
                    <a:lstStyle/>
                    <a:p>
                      <a:pPr algn="ctr" fontAlgn="ctr"/>
                      <a:r>
                        <a:rPr lang="en-GB" sz="1800" b="0" i="0" u="none" strike="noStrike">
                          <a:solidFill>
                            <a:srgbClr val="000000"/>
                          </a:solidFill>
                          <a:latin typeface="Calibri"/>
                        </a:rPr>
                        <a:t>l.geras</a:t>
                      </a:r>
                    </a:p>
                  </a:txBody>
                  <a:tcPr marL="9525" marR="9525" marT="9525" marB="0" anchor="ctr">
                    <a:lnL>
                      <a:noFill/>
                    </a:lnL>
                    <a:lnR>
                      <a:noFill/>
                    </a:lnR>
                    <a:lnT>
                      <a:noFill/>
                    </a:lnT>
                    <a:lnB>
                      <a:noFill/>
                    </a:lnB>
                  </a:tcPr>
                </a:tc>
                <a:tc>
                  <a:txBody>
                    <a:bodyPr/>
                    <a:lstStyle/>
                    <a:p>
                      <a:pPr algn="ctr" fontAlgn="b"/>
                      <a:r>
                        <a:rPr lang="en-GB" sz="1800" b="0" i="0" u="none" strike="noStrike" dirty="0">
                          <a:solidFill>
                            <a:srgbClr val="000000"/>
                          </a:solidFill>
                          <a:latin typeface="Calibri"/>
                        </a:rPr>
                        <a:t>ne</a:t>
                      </a:r>
                    </a:p>
                  </a:txBody>
                  <a:tcPr marL="9525" marR="9525" marT="9525" marB="0" anchor="b">
                    <a:lnL>
                      <a:noFill/>
                    </a:lnL>
                    <a:lnR>
                      <a:noFill/>
                    </a:lnR>
                    <a:lnT>
                      <a:noFill/>
                    </a:lnT>
                    <a:lnB>
                      <a:noFill/>
                    </a:lnB>
                  </a:tcPr>
                </a:tc>
                <a:extLst>
                  <a:ext uri="{0D108BD9-81ED-4DB2-BD59-A6C34878D82A}">
                    <a16:rowId xmlns:a16="http://schemas.microsoft.com/office/drawing/2014/main" val="10014"/>
                  </a:ext>
                </a:extLst>
              </a:tr>
            </a:tbl>
          </a:graphicData>
        </a:graphic>
      </p:graphicFrame>
      <p:sp>
        <p:nvSpPr>
          <p:cNvPr id="5" name="Content Placeholder 2"/>
          <p:cNvSpPr txBox="1">
            <a:spLocks/>
          </p:cNvSpPr>
          <p:nvPr/>
        </p:nvSpPr>
        <p:spPr>
          <a:xfrm>
            <a:off x="1898848" y="4047557"/>
            <a:ext cx="8229600" cy="603512"/>
          </a:xfrm>
          <a:prstGeom prst="rect">
            <a:avLst/>
          </a:prstGeom>
        </p:spPr>
        <p:txBody>
          <a:bodyPr vert="horz">
            <a:normAutofit/>
          </a:bodyPr>
          <a:lstStyle/>
          <a:p>
            <a:pPr marL="365760" indent="-256032" defTabSz="914400">
              <a:spcBef>
                <a:spcPts val="300"/>
              </a:spcBef>
              <a:buClr>
                <a:schemeClr val="accent3"/>
              </a:buClr>
              <a:defRPr/>
            </a:pPr>
            <a:r>
              <a:rPr lang="lt-LT" sz="2000" dirty="0"/>
              <a:t>Klasifikuojamas objektas:</a:t>
            </a:r>
            <a:endParaRPr lang="en-GB" sz="2000" dirty="0"/>
          </a:p>
        </p:txBody>
      </p:sp>
      <p:sp>
        <p:nvSpPr>
          <p:cNvPr id="6" name="Content Placeholder 2"/>
          <p:cNvSpPr txBox="1">
            <a:spLocks/>
          </p:cNvSpPr>
          <p:nvPr/>
        </p:nvSpPr>
        <p:spPr>
          <a:xfrm>
            <a:off x="2114872" y="4479605"/>
            <a:ext cx="3261048" cy="1152128"/>
          </a:xfrm>
          <a:prstGeom prst="rect">
            <a:avLst/>
          </a:prstGeom>
        </p:spPr>
        <p:txBody>
          <a:bodyPr vert="horz">
            <a:normAutofit fontScale="92500" lnSpcReduction="10000"/>
          </a:bodyPr>
          <a:lstStyle/>
          <a:p>
            <a:pPr marL="365760" indent="-256032">
              <a:spcBef>
                <a:spcPts val="300"/>
              </a:spcBef>
              <a:buClr>
                <a:schemeClr val="accent3"/>
              </a:buClr>
            </a:pPr>
            <a:r>
              <a:rPr lang="lt-LT" sz="2000" dirty="0"/>
              <a:t>X= (Amžius="&lt;=30" , </a:t>
            </a:r>
            <a:br>
              <a:rPr lang="lt-LT" sz="2000" dirty="0"/>
            </a:br>
            <a:r>
              <a:rPr lang="lt-LT" sz="2000" dirty="0" err="1"/>
              <a:t>Pajamos="vidutinės</a:t>
            </a:r>
            <a:r>
              <a:rPr lang="lt-LT" sz="2000" dirty="0"/>
              <a:t>" , </a:t>
            </a:r>
            <a:br>
              <a:rPr lang="lt-LT" sz="2000" dirty="0"/>
            </a:br>
            <a:r>
              <a:rPr lang="lt-LT" sz="2000" dirty="0" err="1"/>
              <a:t>Studentas="taip</a:t>
            </a:r>
            <a:r>
              <a:rPr lang="lt-LT" sz="2000" dirty="0"/>
              <a:t>" , </a:t>
            </a:r>
            <a:br>
              <a:rPr lang="lt-LT" sz="2000" dirty="0"/>
            </a:br>
            <a:r>
              <a:rPr lang="lt-LT" sz="2000" dirty="0"/>
              <a:t>Kredito </a:t>
            </a:r>
            <a:r>
              <a:rPr lang="lt-LT" sz="2000" dirty="0" err="1"/>
              <a:t>įv.="geras</a:t>
            </a:r>
            <a:r>
              <a:rPr lang="lt-LT" sz="2000" dirty="0"/>
              <a:t>" )</a:t>
            </a:r>
            <a:endParaRPr lang="en-GB" sz="2000" dirty="0"/>
          </a:p>
        </p:txBody>
      </p:sp>
      <p:sp>
        <p:nvSpPr>
          <p:cNvPr id="8" name="Slide Number Placeholder 7"/>
          <p:cNvSpPr>
            <a:spLocks noGrp="1"/>
          </p:cNvSpPr>
          <p:nvPr>
            <p:ph type="sldNum" sz="quarter" idx="12"/>
          </p:nvPr>
        </p:nvSpPr>
        <p:spPr>
          <a:xfrm>
            <a:off x="10665311" y="6280970"/>
            <a:ext cx="918882" cy="222436"/>
          </a:xfrm>
        </p:spPr>
        <p:txBody>
          <a:bodyPr/>
          <a:lstStyle/>
          <a:p>
            <a:fld id="{6D22F896-40B5-4ADD-8801-0D06FADFA095}" type="slidenum">
              <a:rPr lang="en-US" smtClean="0"/>
              <a:t>41</a:t>
            </a:fld>
            <a:endParaRPr lang="en-US" dirty="0"/>
          </a:p>
        </p:txBody>
      </p:sp>
    </p:spTree>
    <p:extLst>
      <p:ext uri="{BB962C8B-B14F-4D97-AF65-F5344CB8AC3E}">
        <p14:creationId xmlns:p14="http://schemas.microsoft.com/office/powerpoint/2010/main" val="99120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lt-LT" dirty="0"/>
              <a:t>Klasifikacijos pavyzdys naudojant </a:t>
            </a:r>
            <a:r>
              <a:rPr lang="lt-LT" dirty="0" err="1"/>
              <a:t>Bajeso</a:t>
            </a:r>
            <a:r>
              <a:rPr lang="lt-LT" dirty="0"/>
              <a:t> teoremą</a:t>
            </a:r>
            <a:endParaRPr lang="en-GB" dirty="0"/>
          </a:p>
        </p:txBody>
      </p:sp>
      <p:sp>
        <p:nvSpPr>
          <p:cNvPr id="5" name="Content Placeholder 4"/>
          <p:cNvSpPr>
            <a:spLocks noGrp="1"/>
          </p:cNvSpPr>
          <p:nvPr>
            <p:ph idx="1"/>
          </p:nvPr>
        </p:nvSpPr>
        <p:spPr>
          <a:xfrm>
            <a:off x="1534696" y="2249424"/>
            <a:ext cx="8881784" cy="3843872"/>
          </a:xfrm>
        </p:spPr>
        <p:txBody>
          <a:bodyPr>
            <a:normAutofit/>
          </a:bodyPr>
          <a:lstStyle/>
          <a:p>
            <a:pPr marL="624078" indent="-514350">
              <a:buFont typeface="+mj-lt"/>
              <a:buAutoNum type="arabicPeriod"/>
            </a:pPr>
            <a:r>
              <a:rPr lang="lt-LT" dirty="0" smtClean="0"/>
              <a:t>Apskaičiuojame, kuriam iš </a:t>
            </a:r>
            <a:r>
              <a:rPr lang="lt-LT" i="1" dirty="0" smtClean="0"/>
              <a:t>i</a:t>
            </a:r>
            <a:r>
              <a:rPr lang="lt-LT" dirty="0" smtClean="0"/>
              <a:t>, </a:t>
            </a:r>
            <a:r>
              <a:rPr lang="lt-LT" i="1" dirty="0" smtClean="0"/>
              <a:t>i </a:t>
            </a:r>
            <a:r>
              <a:rPr lang="en-US" i="1" dirty="0" smtClean="0"/>
              <a:t>=1,2</a:t>
            </a:r>
            <a:r>
              <a:rPr lang="en-US" dirty="0" smtClean="0"/>
              <a:t> daugianaris </a:t>
            </a:r>
            <a:r>
              <a:rPr lang="en-GB" sz="2400" dirty="0"/>
              <a:t>P(X|C</a:t>
            </a:r>
            <a:r>
              <a:rPr lang="en-GB" sz="2400" baseline="-25000" dirty="0"/>
              <a:t>i</a:t>
            </a:r>
            <a:r>
              <a:rPr lang="en-GB" sz="2400" dirty="0"/>
              <a:t>)*P(C</a:t>
            </a:r>
            <a:r>
              <a:rPr lang="en-GB" sz="2400" baseline="-25000" dirty="0"/>
              <a:t>i</a:t>
            </a:r>
            <a:r>
              <a:rPr lang="en-GB" sz="2400" dirty="0"/>
              <a:t>) </a:t>
            </a:r>
            <a:r>
              <a:rPr lang="en-GB" dirty="0" smtClean="0"/>
              <a:t>pasiekia maksimum</a:t>
            </a:r>
            <a:r>
              <a:rPr lang="lt-LT" dirty="0" smtClean="0"/>
              <a:t>ą</a:t>
            </a:r>
          </a:p>
          <a:p>
            <a:pPr marL="624078" indent="-514350">
              <a:buFont typeface="+mj-lt"/>
              <a:buAutoNum type="arabicPeriod"/>
            </a:pPr>
            <a:r>
              <a:rPr lang="lt-LT" dirty="0" smtClean="0"/>
              <a:t>P(</a:t>
            </a:r>
            <a:r>
              <a:rPr lang="lt-LT" dirty="0" err="1" smtClean="0"/>
              <a:t>C</a:t>
            </a:r>
            <a:r>
              <a:rPr lang="lt-LT" baseline="-25000" dirty="0" err="1" smtClean="0"/>
              <a:t>i</a:t>
            </a:r>
            <a:r>
              <a:rPr lang="lt-LT" dirty="0" smtClean="0"/>
              <a:t>) žymi objekto priklausomumo klasei </a:t>
            </a:r>
            <a:r>
              <a:rPr lang="en-GB" dirty="0" smtClean="0"/>
              <a:t>C</a:t>
            </a:r>
            <a:r>
              <a:rPr lang="en-GB" baseline="-25000" dirty="0" smtClean="0"/>
              <a:t>i</a:t>
            </a:r>
            <a:r>
              <a:rPr lang="en-GB" dirty="0" smtClean="0"/>
              <a:t>, i=1, 2</a:t>
            </a:r>
            <a:r>
              <a:rPr lang="lt-LT" dirty="0" smtClean="0"/>
              <a:t> tikimybę (arba kasės tikimybė). Iš apsimokymo duomenų turime</a:t>
            </a:r>
            <a:br>
              <a:rPr lang="lt-LT" dirty="0" smtClean="0"/>
            </a:br>
            <a:r>
              <a:rPr lang="en-GB" dirty="0" smtClean="0"/>
              <a:t> </a:t>
            </a:r>
            <a:r>
              <a:rPr lang="lt-LT" dirty="0" smtClean="0"/>
              <a:t>			</a:t>
            </a:r>
            <a:r>
              <a:rPr lang="en-GB" sz="2400" dirty="0"/>
              <a:t>P(C</a:t>
            </a:r>
            <a:r>
              <a:rPr lang="en-GB" sz="2400" baseline="-25000" dirty="0"/>
              <a:t>1</a:t>
            </a:r>
            <a:r>
              <a:rPr lang="en-GB" sz="2400" dirty="0"/>
              <a:t>) = 9/14 = 0.643</a:t>
            </a:r>
            <a:r>
              <a:rPr lang="lt-LT" sz="2400" dirty="0"/>
              <a:t/>
            </a:r>
            <a:br>
              <a:rPr lang="lt-LT" sz="2400" dirty="0"/>
            </a:br>
            <a:r>
              <a:rPr lang="en-GB" sz="2400" dirty="0"/>
              <a:t> </a:t>
            </a:r>
            <a:r>
              <a:rPr lang="lt-LT" sz="2400" dirty="0"/>
              <a:t>			</a:t>
            </a:r>
            <a:r>
              <a:rPr lang="en-GB" sz="2400" dirty="0"/>
              <a:t>P(C</a:t>
            </a:r>
            <a:r>
              <a:rPr lang="en-GB" sz="2400" baseline="-25000" dirty="0"/>
              <a:t>2</a:t>
            </a:r>
            <a:r>
              <a:rPr lang="en-GB" sz="2400" dirty="0"/>
              <a:t>) = 5/14 = 0.357</a:t>
            </a:r>
            <a:endParaRPr lang="lt-LT" sz="2400" dirty="0"/>
          </a:p>
        </p:txBody>
      </p:sp>
      <p:sp>
        <p:nvSpPr>
          <p:cNvPr id="2" name="Slide Number Placeholder 1"/>
          <p:cNvSpPr>
            <a:spLocks noGrp="1"/>
          </p:cNvSpPr>
          <p:nvPr>
            <p:ph type="sldNum" sz="quarter" idx="12"/>
          </p:nvPr>
        </p:nvSpPr>
        <p:spPr/>
        <p:txBody>
          <a:bodyPr/>
          <a:lstStyle/>
          <a:p>
            <a:fld id="{6D22F896-40B5-4ADD-8801-0D06FADFA095}" type="slidenum">
              <a:rPr lang="en-US" smtClean="0"/>
              <a:t>42</a:t>
            </a:fld>
            <a:endParaRPr lang="en-US" dirty="0"/>
          </a:p>
        </p:txBody>
      </p:sp>
    </p:spTree>
    <p:extLst>
      <p:ext uri="{BB962C8B-B14F-4D97-AF65-F5344CB8AC3E}">
        <p14:creationId xmlns:p14="http://schemas.microsoft.com/office/powerpoint/2010/main" val="189481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lt-LT" dirty="0"/>
              <a:t>Klasifikacijos pavyzdys naudojant </a:t>
            </a:r>
            <a:r>
              <a:rPr lang="lt-LT" dirty="0" err="1"/>
              <a:t>Bajeso</a:t>
            </a:r>
            <a:r>
              <a:rPr lang="lt-LT" dirty="0"/>
              <a:t> teoremą</a:t>
            </a:r>
            <a:endParaRPr lang="en-GB" dirty="0"/>
          </a:p>
        </p:txBody>
      </p:sp>
      <p:sp>
        <p:nvSpPr>
          <p:cNvPr id="5" name="Content Placeholder 4"/>
          <p:cNvSpPr>
            <a:spLocks noGrp="1"/>
          </p:cNvSpPr>
          <p:nvPr>
            <p:ph idx="1"/>
          </p:nvPr>
        </p:nvSpPr>
        <p:spPr>
          <a:xfrm>
            <a:off x="1534695" y="2249424"/>
            <a:ext cx="10340929" cy="2187688"/>
          </a:xfrm>
        </p:spPr>
        <p:txBody>
          <a:bodyPr>
            <a:normAutofit/>
          </a:bodyPr>
          <a:lstStyle/>
          <a:p>
            <a:pPr marL="624078" indent="-514350">
              <a:buFont typeface="+mj-lt"/>
              <a:buAutoNum type="arabicPeriod" startAt="3"/>
            </a:pPr>
            <a:r>
              <a:rPr lang="lt-LT" dirty="0" smtClean="0"/>
              <a:t>Sąlyginės tikimybės </a:t>
            </a:r>
            <a:r>
              <a:rPr lang="lt-LT" sz="2400" dirty="0"/>
              <a:t>P(</a:t>
            </a:r>
            <a:r>
              <a:rPr lang="lt-LT" sz="2400" dirty="0" err="1"/>
              <a:t>X|C</a:t>
            </a:r>
            <a:r>
              <a:rPr lang="lt-LT" sz="2400" baseline="-25000" dirty="0" err="1"/>
              <a:t>i</a:t>
            </a:r>
            <a:r>
              <a:rPr lang="lt-LT" sz="2400" dirty="0"/>
              <a:t>) </a:t>
            </a:r>
            <a:r>
              <a:rPr lang="lt-LT" dirty="0" smtClean="0"/>
              <a:t>atitinkamai lygios sąlyginių tikimybių daugianariams:</a:t>
            </a:r>
            <a:endParaRPr lang="en-GB" dirty="0"/>
          </a:p>
        </p:txBody>
      </p:sp>
      <p:sp>
        <p:nvSpPr>
          <p:cNvPr id="6" name="Rectangle 5"/>
          <p:cNvSpPr/>
          <p:nvPr/>
        </p:nvSpPr>
        <p:spPr>
          <a:xfrm>
            <a:off x="3431704" y="2825885"/>
            <a:ext cx="6696744" cy="1569660"/>
          </a:xfrm>
          <a:prstGeom prst="rect">
            <a:avLst/>
          </a:prstGeom>
        </p:spPr>
        <p:txBody>
          <a:bodyPr wrap="square">
            <a:spAutoFit/>
          </a:bodyPr>
          <a:lstStyle/>
          <a:p>
            <a:r>
              <a:rPr lang="pl-PL" sz="2400" dirty="0"/>
              <a:t>P(X|C</a:t>
            </a:r>
            <a:r>
              <a:rPr lang="pl-PL" sz="2400" baseline="-25000" dirty="0"/>
              <a:t>1</a:t>
            </a:r>
            <a:r>
              <a:rPr lang="pl-PL" sz="2400" dirty="0"/>
              <a:t>) = P(</a:t>
            </a:r>
            <a:r>
              <a:rPr lang="lt-LT" sz="2400" dirty="0"/>
              <a:t>Amžius</a:t>
            </a:r>
            <a:r>
              <a:rPr lang="pl-PL" sz="2400" dirty="0"/>
              <a:t>=„&lt;=30”|C</a:t>
            </a:r>
            <a:r>
              <a:rPr lang="pl-PL" sz="2400" baseline="-25000" dirty="0"/>
              <a:t>1</a:t>
            </a:r>
            <a:r>
              <a:rPr lang="pl-PL" sz="2400" dirty="0"/>
              <a:t>) *</a:t>
            </a:r>
            <a:r>
              <a:rPr lang="lt-LT" sz="2400" dirty="0"/>
              <a:t/>
            </a:r>
            <a:br>
              <a:rPr lang="lt-LT" sz="2400" dirty="0"/>
            </a:br>
            <a:r>
              <a:rPr lang="lt-LT" sz="2400" dirty="0"/>
              <a:t>		</a:t>
            </a:r>
            <a:r>
              <a:rPr lang="pl-PL" sz="2400" dirty="0"/>
              <a:t>P(</a:t>
            </a:r>
            <a:r>
              <a:rPr lang="lt-LT" sz="2400" dirty="0"/>
              <a:t>Pajamos</a:t>
            </a:r>
            <a:r>
              <a:rPr lang="pl-PL" sz="2400" dirty="0"/>
              <a:t>=„</a:t>
            </a:r>
            <a:r>
              <a:rPr lang="lt-LT" sz="2400" dirty="0"/>
              <a:t>vidutinės</a:t>
            </a:r>
            <a:r>
              <a:rPr lang="pl-PL" sz="2400" dirty="0"/>
              <a:t>”|C</a:t>
            </a:r>
            <a:r>
              <a:rPr lang="pl-PL" sz="2400" baseline="-25000" dirty="0"/>
              <a:t>1</a:t>
            </a:r>
            <a:r>
              <a:rPr lang="pl-PL" sz="2400" dirty="0"/>
              <a:t>)</a:t>
            </a:r>
            <a:r>
              <a:rPr lang="lt-LT" sz="2400" dirty="0"/>
              <a:t> </a:t>
            </a:r>
            <a:r>
              <a:rPr lang="en-US" sz="2400" dirty="0"/>
              <a:t>*</a:t>
            </a:r>
            <a:r>
              <a:rPr lang="lt-LT" sz="2400" dirty="0"/>
              <a:t/>
            </a:r>
            <a:br>
              <a:rPr lang="lt-LT" sz="2400" dirty="0"/>
            </a:br>
            <a:r>
              <a:rPr lang="en-US" sz="2400" dirty="0"/>
              <a:t>		</a:t>
            </a:r>
            <a:r>
              <a:rPr lang="pl-PL" sz="2400" dirty="0"/>
              <a:t>P(</a:t>
            </a:r>
            <a:r>
              <a:rPr lang="pl-PL" sz="2400" dirty="0" err="1"/>
              <a:t>Stud</a:t>
            </a:r>
            <a:r>
              <a:rPr lang="lt-LT" sz="2400" dirty="0" err="1"/>
              <a:t>entas</a:t>
            </a:r>
            <a:r>
              <a:rPr lang="pl-PL" sz="2400" dirty="0"/>
              <a:t>=„t</a:t>
            </a:r>
            <a:r>
              <a:rPr lang="lt-LT" sz="2400" dirty="0" err="1"/>
              <a:t>aip</a:t>
            </a:r>
            <a:r>
              <a:rPr lang="pl-PL" sz="2400" dirty="0"/>
              <a:t>”|C</a:t>
            </a:r>
            <a:r>
              <a:rPr lang="pl-PL" sz="2400" baseline="-25000" dirty="0"/>
              <a:t>1</a:t>
            </a:r>
            <a:r>
              <a:rPr lang="pl-PL" sz="2400" dirty="0"/>
              <a:t>) * </a:t>
            </a:r>
            <a:r>
              <a:rPr lang="en-US" sz="2400" dirty="0"/>
              <a:t/>
            </a:r>
            <a:br>
              <a:rPr lang="en-US" sz="2400" dirty="0"/>
            </a:br>
            <a:r>
              <a:rPr lang="en-US" sz="2400" dirty="0"/>
              <a:t>		</a:t>
            </a:r>
            <a:r>
              <a:rPr lang="pl-PL" sz="2400" dirty="0"/>
              <a:t>P(</a:t>
            </a:r>
            <a:r>
              <a:rPr lang="lt-LT" sz="2400" dirty="0" err="1"/>
              <a:t>KreditoĮv</a:t>
            </a:r>
            <a:r>
              <a:rPr lang="lt-LT" sz="2400" dirty="0"/>
              <a:t>.</a:t>
            </a:r>
            <a:r>
              <a:rPr lang="pl-PL" sz="2400" dirty="0"/>
              <a:t>=„</a:t>
            </a:r>
            <a:r>
              <a:rPr lang="lt-LT" sz="2400" dirty="0"/>
              <a:t>geras</a:t>
            </a:r>
            <a:r>
              <a:rPr lang="pl-PL" sz="2400" dirty="0"/>
              <a:t>”|C</a:t>
            </a:r>
            <a:r>
              <a:rPr lang="pl-PL" sz="2400" baseline="-25000" dirty="0"/>
              <a:t>1</a:t>
            </a:r>
            <a:r>
              <a:rPr lang="pl-PL" sz="2400" dirty="0"/>
              <a:t>),</a:t>
            </a:r>
            <a:endParaRPr lang="en-GB" sz="2400" dirty="0"/>
          </a:p>
        </p:txBody>
      </p:sp>
      <p:sp>
        <p:nvSpPr>
          <p:cNvPr id="7" name="Rectangle 6"/>
          <p:cNvSpPr/>
          <p:nvPr/>
        </p:nvSpPr>
        <p:spPr>
          <a:xfrm>
            <a:off x="3431704" y="4626085"/>
            <a:ext cx="6984777" cy="1569660"/>
          </a:xfrm>
          <a:prstGeom prst="rect">
            <a:avLst/>
          </a:prstGeom>
        </p:spPr>
        <p:txBody>
          <a:bodyPr wrap="square">
            <a:spAutoFit/>
          </a:bodyPr>
          <a:lstStyle/>
          <a:p>
            <a:r>
              <a:rPr lang="pl-PL" sz="2400" dirty="0"/>
              <a:t>P(X|C</a:t>
            </a:r>
            <a:r>
              <a:rPr lang="pl-PL" sz="2400" baseline="-25000" dirty="0"/>
              <a:t>2</a:t>
            </a:r>
            <a:r>
              <a:rPr lang="pl-PL" sz="2400" dirty="0"/>
              <a:t>) = P(</a:t>
            </a:r>
            <a:r>
              <a:rPr lang="lt-LT" sz="2400" dirty="0"/>
              <a:t>Amžius</a:t>
            </a:r>
            <a:r>
              <a:rPr lang="pl-PL" sz="2400" dirty="0"/>
              <a:t>=„&lt;=30”|C</a:t>
            </a:r>
            <a:r>
              <a:rPr lang="pl-PL" sz="2400" baseline="-25000" dirty="0"/>
              <a:t>2</a:t>
            </a:r>
            <a:r>
              <a:rPr lang="pl-PL" sz="2400" dirty="0"/>
              <a:t>) * </a:t>
            </a:r>
            <a:r>
              <a:rPr lang="en-US" sz="2400" dirty="0"/>
              <a:t/>
            </a:r>
            <a:br>
              <a:rPr lang="en-US" sz="2400" dirty="0"/>
            </a:br>
            <a:r>
              <a:rPr lang="en-US" sz="2400" dirty="0"/>
              <a:t>		</a:t>
            </a:r>
            <a:r>
              <a:rPr lang="pl-PL" sz="2400" dirty="0"/>
              <a:t>P(</a:t>
            </a:r>
            <a:r>
              <a:rPr lang="lt-LT" sz="2400" dirty="0"/>
              <a:t>Pajamos</a:t>
            </a:r>
            <a:r>
              <a:rPr lang="pl-PL" sz="2400" dirty="0"/>
              <a:t>=„</a:t>
            </a:r>
            <a:r>
              <a:rPr lang="lt-LT" sz="2400" dirty="0"/>
              <a:t>vidutinės</a:t>
            </a:r>
            <a:r>
              <a:rPr lang="pl-PL" sz="2400" dirty="0"/>
              <a:t>”|C</a:t>
            </a:r>
            <a:r>
              <a:rPr lang="pl-PL" sz="2400" baseline="-25000" dirty="0"/>
              <a:t>2</a:t>
            </a:r>
            <a:r>
              <a:rPr lang="pl-PL" sz="2400" dirty="0"/>
              <a:t>)</a:t>
            </a:r>
            <a:r>
              <a:rPr lang="en-US" sz="2400" dirty="0"/>
              <a:t> *</a:t>
            </a:r>
            <a:r>
              <a:rPr lang="lt-LT" sz="2400" dirty="0"/>
              <a:t/>
            </a:r>
            <a:br>
              <a:rPr lang="lt-LT" sz="2400" dirty="0"/>
            </a:br>
            <a:r>
              <a:rPr lang="en-US" sz="2400" dirty="0"/>
              <a:t>		</a:t>
            </a:r>
            <a:r>
              <a:rPr lang="pl-PL" sz="2400" dirty="0"/>
              <a:t>P(</a:t>
            </a:r>
            <a:r>
              <a:rPr lang="pl-PL" sz="2400" dirty="0" err="1"/>
              <a:t>Stud</a:t>
            </a:r>
            <a:r>
              <a:rPr lang="lt-LT" sz="2400" dirty="0" err="1"/>
              <a:t>entas</a:t>
            </a:r>
            <a:r>
              <a:rPr lang="pl-PL" sz="2400" dirty="0"/>
              <a:t>=„t</a:t>
            </a:r>
            <a:r>
              <a:rPr lang="lt-LT" sz="2400" dirty="0" err="1"/>
              <a:t>aip</a:t>
            </a:r>
            <a:r>
              <a:rPr lang="pl-PL" sz="2400" dirty="0"/>
              <a:t>”|C</a:t>
            </a:r>
            <a:r>
              <a:rPr lang="pl-PL" sz="2400" baseline="-25000" dirty="0"/>
              <a:t>2</a:t>
            </a:r>
            <a:r>
              <a:rPr lang="pl-PL" sz="2400" dirty="0"/>
              <a:t>) * </a:t>
            </a:r>
            <a:r>
              <a:rPr lang="en-US" sz="2400" dirty="0"/>
              <a:t/>
            </a:r>
            <a:br>
              <a:rPr lang="en-US" sz="2400" dirty="0"/>
            </a:br>
            <a:r>
              <a:rPr lang="en-US" sz="2400" dirty="0"/>
              <a:t>		</a:t>
            </a:r>
            <a:r>
              <a:rPr lang="pl-PL" sz="2400" dirty="0"/>
              <a:t>P(</a:t>
            </a:r>
            <a:r>
              <a:rPr lang="lt-LT" sz="2400" dirty="0" err="1"/>
              <a:t>KreditoĮv</a:t>
            </a:r>
            <a:r>
              <a:rPr lang="lt-LT" sz="2400" dirty="0"/>
              <a:t>.</a:t>
            </a:r>
            <a:r>
              <a:rPr lang="pl-PL" sz="2400" dirty="0"/>
              <a:t>=„</a:t>
            </a:r>
            <a:r>
              <a:rPr lang="lt-LT" sz="2400" dirty="0"/>
              <a:t>geras</a:t>
            </a:r>
            <a:r>
              <a:rPr lang="pl-PL" sz="2400" dirty="0"/>
              <a:t>”|C</a:t>
            </a:r>
            <a:r>
              <a:rPr lang="pl-PL" sz="2400" baseline="-25000" dirty="0"/>
              <a:t>2</a:t>
            </a:r>
            <a:r>
              <a:rPr lang="pl-PL" sz="2400" dirty="0"/>
              <a:t>),</a:t>
            </a:r>
            <a:endParaRPr lang="en-GB" sz="2400" dirty="0"/>
          </a:p>
        </p:txBody>
      </p:sp>
      <p:sp>
        <p:nvSpPr>
          <p:cNvPr id="2" name="Slide Number Placeholder 1"/>
          <p:cNvSpPr>
            <a:spLocks noGrp="1"/>
          </p:cNvSpPr>
          <p:nvPr>
            <p:ph type="sldNum" sz="quarter" idx="12"/>
          </p:nvPr>
        </p:nvSpPr>
        <p:spPr/>
        <p:txBody>
          <a:bodyPr/>
          <a:lstStyle/>
          <a:p>
            <a:fld id="{6D22F896-40B5-4ADD-8801-0D06FADFA095}" type="slidenum">
              <a:rPr lang="en-US" smtClean="0"/>
              <a:t>43</a:t>
            </a:fld>
            <a:endParaRPr lang="en-US" dirty="0"/>
          </a:p>
        </p:txBody>
      </p:sp>
    </p:spTree>
    <p:extLst>
      <p:ext uri="{BB962C8B-B14F-4D97-AF65-F5344CB8AC3E}">
        <p14:creationId xmlns:p14="http://schemas.microsoft.com/office/powerpoint/2010/main" val="46749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76672"/>
            <a:ext cx="4906888" cy="864096"/>
          </a:xfrm>
        </p:spPr>
        <p:txBody>
          <a:bodyPr>
            <a:noAutofit/>
          </a:bodyPr>
          <a:lstStyle/>
          <a:p>
            <a:r>
              <a:rPr lang="lt-LT" sz="2800" dirty="0"/>
              <a:t>Klasifikacijos pavyzdys naudojant </a:t>
            </a:r>
            <a:r>
              <a:rPr lang="lt-LT" sz="2800" dirty="0" err="1"/>
              <a:t>Bajeso</a:t>
            </a:r>
            <a:r>
              <a:rPr lang="lt-LT" sz="2800" dirty="0"/>
              <a:t> teoremą</a:t>
            </a:r>
            <a:endParaRPr lang="en-GB" sz="2800" dirty="0"/>
          </a:p>
        </p:txBody>
      </p:sp>
      <p:sp>
        <p:nvSpPr>
          <p:cNvPr id="3" name="Content Placeholder 2"/>
          <p:cNvSpPr>
            <a:spLocks noGrp="1"/>
          </p:cNvSpPr>
          <p:nvPr>
            <p:ph idx="1"/>
          </p:nvPr>
        </p:nvSpPr>
        <p:spPr>
          <a:xfrm>
            <a:off x="6456039" y="764704"/>
            <a:ext cx="5408011" cy="864096"/>
          </a:xfrm>
        </p:spPr>
        <p:txBody>
          <a:bodyPr>
            <a:normAutofit/>
          </a:bodyPr>
          <a:lstStyle/>
          <a:p>
            <a:pPr>
              <a:buNone/>
            </a:pPr>
            <a:r>
              <a:rPr lang="lt-LT" dirty="0" smtClean="0"/>
              <a:t>	</a:t>
            </a:r>
            <a:r>
              <a:rPr lang="en-US" dirty="0" smtClean="0"/>
              <a:t>I</a:t>
            </a:r>
            <a:r>
              <a:rPr lang="lt-LT" dirty="0" smtClean="0"/>
              <a:t>š apsimokymo duomenų apskaičiuojame</a:t>
            </a:r>
            <a:endParaRPr lang="en-GB" dirty="0"/>
          </a:p>
        </p:txBody>
      </p:sp>
      <p:graphicFrame>
        <p:nvGraphicFramePr>
          <p:cNvPr id="4" name="Table 3"/>
          <p:cNvGraphicFramePr>
            <a:graphicFrameLocks noGrp="1"/>
          </p:cNvGraphicFramePr>
          <p:nvPr>
            <p:extLst/>
          </p:nvPr>
        </p:nvGraphicFramePr>
        <p:xfrm>
          <a:off x="1631505" y="1628801"/>
          <a:ext cx="3456385" cy="3662209"/>
        </p:xfrm>
        <a:graphic>
          <a:graphicData uri="http://schemas.openxmlformats.org/drawingml/2006/table">
            <a:tbl>
              <a:tblPr/>
              <a:tblGrid>
                <a:gridCol w="222570">
                  <a:extLst>
                    <a:ext uri="{9D8B030D-6E8A-4147-A177-3AD203B41FA5}">
                      <a16:colId xmlns:a16="http://schemas.microsoft.com/office/drawing/2014/main" val="20000"/>
                    </a:ext>
                  </a:extLst>
                </a:gridCol>
                <a:gridCol w="641527">
                  <a:extLst>
                    <a:ext uri="{9D8B030D-6E8A-4147-A177-3AD203B41FA5}">
                      <a16:colId xmlns:a16="http://schemas.microsoft.com/office/drawing/2014/main" val="20001"/>
                    </a:ext>
                  </a:extLst>
                </a:gridCol>
                <a:gridCol w="720080">
                  <a:extLst>
                    <a:ext uri="{9D8B030D-6E8A-4147-A177-3AD203B41FA5}">
                      <a16:colId xmlns:a16="http://schemas.microsoft.com/office/drawing/2014/main" val="20002"/>
                    </a:ext>
                  </a:extLst>
                </a:gridCol>
                <a:gridCol w="536787">
                  <a:extLst>
                    <a:ext uri="{9D8B030D-6E8A-4147-A177-3AD203B41FA5}">
                      <a16:colId xmlns:a16="http://schemas.microsoft.com/office/drawing/2014/main" val="20003"/>
                    </a:ext>
                  </a:extLst>
                </a:gridCol>
                <a:gridCol w="615341">
                  <a:extLst>
                    <a:ext uri="{9D8B030D-6E8A-4147-A177-3AD203B41FA5}">
                      <a16:colId xmlns:a16="http://schemas.microsoft.com/office/drawing/2014/main" val="20004"/>
                    </a:ext>
                  </a:extLst>
                </a:gridCol>
                <a:gridCol w="720080">
                  <a:extLst>
                    <a:ext uri="{9D8B030D-6E8A-4147-A177-3AD203B41FA5}">
                      <a16:colId xmlns:a16="http://schemas.microsoft.com/office/drawing/2014/main" val="20005"/>
                    </a:ext>
                  </a:extLst>
                </a:gridCol>
              </a:tblGrid>
              <a:tr h="230426">
                <a:tc>
                  <a:txBody>
                    <a:bodyPr/>
                    <a:lstStyle/>
                    <a:p>
                      <a:pPr algn="l" fontAlgn="b"/>
                      <a:r>
                        <a:rPr lang="en-GB" sz="1400" b="1" i="0" u="none" strike="noStrike" dirty="0" smtClean="0">
                          <a:solidFill>
                            <a:srgbClr val="000000"/>
                          </a:solidFill>
                          <a:latin typeface="Calibri"/>
                        </a:rPr>
                        <a:t>Id</a:t>
                      </a:r>
                      <a:r>
                        <a:rPr lang="lt-LT" sz="1400" b="1" i="0" u="none" strike="noStrike" dirty="0" smtClean="0">
                          <a:solidFill>
                            <a:srgbClr val="000000"/>
                          </a:solidFill>
                          <a:latin typeface="Calibri"/>
                        </a:rPr>
                        <a:t/>
                      </a:r>
                      <a:br>
                        <a:rPr lang="lt-LT" sz="1400" b="1" i="0" u="none" strike="noStrike" dirty="0" smtClean="0">
                          <a:solidFill>
                            <a:srgbClr val="000000"/>
                          </a:solidFill>
                          <a:latin typeface="Calibri"/>
                        </a:rPr>
                      </a:br>
                      <a:endParaRPr lang="en-GB" sz="1400" b="1" i="0" u="none" strike="noStrike" dirty="0">
                        <a:solidFill>
                          <a:srgbClr val="000000"/>
                        </a:solidFill>
                        <a:latin typeface="Calibri"/>
                      </a:endParaRPr>
                    </a:p>
                  </a:txBody>
                  <a:tcPr marL="9525" marR="9525" marT="9525" marB="0" anchor="b">
                    <a:lnL>
                      <a:noFill/>
                    </a:lnL>
                    <a:lnR>
                      <a:noFill/>
                    </a:lnR>
                    <a:lnT>
                      <a:noFill/>
                    </a:lnT>
                    <a:lnB>
                      <a:noFill/>
                    </a:lnB>
                    <a:solidFill>
                      <a:schemeClr val="bg1"/>
                    </a:solidFill>
                  </a:tcPr>
                </a:tc>
                <a:tc>
                  <a:txBody>
                    <a:bodyPr/>
                    <a:lstStyle/>
                    <a:p>
                      <a:pPr algn="l" fontAlgn="b"/>
                      <a:r>
                        <a:rPr lang="en-GB" sz="1400" b="1" i="0" u="none" strike="noStrike" dirty="0" smtClean="0">
                          <a:solidFill>
                            <a:srgbClr val="000000"/>
                          </a:solidFill>
                          <a:latin typeface="Calibri"/>
                        </a:rPr>
                        <a:t>Amžius</a:t>
                      </a:r>
                      <a:r>
                        <a:rPr lang="lt-LT" sz="1400" b="1" i="0" u="none" strike="noStrike" dirty="0" smtClean="0">
                          <a:solidFill>
                            <a:srgbClr val="000000"/>
                          </a:solidFill>
                          <a:latin typeface="Calibri"/>
                        </a:rPr>
                        <a:t/>
                      </a:r>
                      <a:br>
                        <a:rPr lang="lt-LT" sz="1400" b="1" i="0" u="none" strike="noStrike" dirty="0" smtClean="0">
                          <a:solidFill>
                            <a:srgbClr val="000000"/>
                          </a:solidFill>
                          <a:latin typeface="Calibri"/>
                        </a:rPr>
                      </a:br>
                      <a:endParaRPr lang="en-GB" sz="1400" b="1" i="0" u="none" strike="noStrike" dirty="0">
                        <a:solidFill>
                          <a:srgbClr val="000000"/>
                        </a:solidFill>
                        <a:latin typeface="Calibri"/>
                      </a:endParaRPr>
                    </a:p>
                  </a:txBody>
                  <a:tcPr marL="9525" marR="9525" marT="9525" marB="0" anchor="b">
                    <a:lnL>
                      <a:noFill/>
                    </a:lnL>
                    <a:lnR>
                      <a:noFill/>
                    </a:lnR>
                    <a:lnT>
                      <a:noFill/>
                    </a:lnT>
                    <a:lnB>
                      <a:noFill/>
                    </a:lnB>
                    <a:solidFill>
                      <a:schemeClr val="bg1"/>
                    </a:solidFill>
                  </a:tcPr>
                </a:tc>
                <a:tc>
                  <a:txBody>
                    <a:bodyPr/>
                    <a:lstStyle/>
                    <a:p>
                      <a:pPr algn="r" fontAlgn="b"/>
                      <a:r>
                        <a:rPr lang="en-GB" sz="1400" b="1" i="0" u="none" strike="noStrike" dirty="0" smtClean="0">
                          <a:solidFill>
                            <a:srgbClr val="000000"/>
                          </a:solidFill>
                          <a:latin typeface="Calibri"/>
                        </a:rPr>
                        <a:t>Pajamos</a:t>
                      </a:r>
                      <a:r>
                        <a:rPr lang="lt-LT" sz="1400" b="1" i="0" u="none" strike="noStrike" dirty="0" smtClean="0">
                          <a:solidFill>
                            <a:srgbClr val="000000"/>
                          </a:solidFill>
                          <a:latin typeface="Calibri"/>
                        </a:rPr>
                        <a:t/>
                      </a:r>
                      <a:br>
                        <a:rPr lang="lt-LT" sz="1400" b="1" i="0" u="none" strike="noStrike" dirty="0" smtClean="0">
                          <a:solidFill>
                            <a:srgbClr val="000000"/>
                          </a:solidFill>
                          <a:latin typeface="Calibri"/>
                        </a:rPr>
                      </a:br>
                      <a:endParaRPr lang="en-GB" sz="1400" b="1" i="0" u="none" strike="noStrike" dirty="0">
                        <a:solidFill>
                          <a:srgbClr val="000000"/>
                        </a:solidFill>
                        <a:latin typeface="Calibri"/>
                      </a:endParaRPr>
                    </a:p>
                  </a:txBody>
                  <a:tcPr marL="9525" marR="9525" marT="9525" marB="0" anchor="b">
                    <a:lnL>
                      <a:noFill/>
                    </a:lnL>
                    <a:lnR>
                      <a:noFill/>
                    </a:lnR>
                    <a:lnT>
                      <a:noFill/>
                    </a:lnT>
                    <a:lnB>
                      <a:noFill/>
                    </a:lnB>
                    <a:solidFill>
                      <a:schemeClr val="bg1"/>
                    </a:solidFill>
                  </a:tcPr>
                </a:tc>
                <a:tc>
                  <a:txBody>
                    <a:bodyPr/>
                    <a:lstStyle/>
                    <a:p>
                      <a:pPr algn="ctr" fontAlgn="b"/>
                      <a:r>
                        <a:rPr lang="lt-LT" sz="1400" b="1" i="0" u="none" strike="noStrike" dirty="0" smtClean="0">
                          <a:solidFill>
                            <a:srgbClr val="000000"/>
                          </a:solidFill>
                          <a:latin typeface="Calibri"/>
                        </a:rPr>
                        <a:t>Studentas</a:t>
                      </a:r>
                      <a:endParaRPr lang="en-GB" sz="1400" b="1" i="0" u="none" strike="noStrike" dirty="0">
                        <a:solidFill>
                          <a:srgbClr val="000000"/>
                        </a:solidFill>
                        <a:latin typeface="Calibri"/>
                      </a:endParaRPr>
                    </a:p>
                  </a:txBody>
                  <a:tcPr marL="9525" marR="9525" marT="9525" marB="0" anchor="b">
                    <a:lnL>
                      <a:noFill/>
                    </a:lnL>
                    <a:lnR>
                      <a:noFill/>
                    </a:lnR>
                    <a:lnT>
                      <a:noFill/>
                    </a:lnT>
                    <a:lnB>
                      <a:noFill/>
                    </a:lnB>
                    <a:solidFill>
                      <a:schemeClr val="bg1"/>
                    </a:solidFill>
                  </a:tcPr>
                </a:tc>
                <a:tc>
                  <a:txBody>
                    <a:bodyPr/>
                    <a:lstStyle/>
                    <a:p>
                      <a:pPr algn="ctr" fontAlgn="ctr"/>
                      <a:r>
                        <a:rPr lang="en-GB" sz="1400" b="1" i="0" u="none" strike="noStrike" dirty="0">
                          <a:solidFill>
                            <a:srgbClr val="000000"/>
                          </a:solidFill>
                          <a:latin typeface="Calibri"/>
                        </a:rPr>
                        <a:t>Kredito įv.</a:t>
                      </a:r>
                    </a:p>
                  </a:txBody>
                  <a:tcPr marL="9525" marR="9525" marT="9525" marB="0" anchor="ctr">
                    <a:lnL>
                      <a:noFill/>
                    </a:lnL>
                    <a:lnR>
                      <a:noFill/>
                    </a:lnR>
                    <a:lnT>
                      <a:noFill/>
                    </a:lnT>
                    <a:lnB>
                      <a:noFill/>
                    </a:lnB>
                    <a:solidFill>
                      <a:schemeClr val="bg1"/>
                    </a:solidFill>
                  </a:tcPr>
                </a:tc>
                <a:tc>
                  <a:txBody>
                    <a:bodyPr/>
                    <a:lstStyle/>
                    <a:p>
                      <a:pPr algn="l" fontAlgn="b"/>
                      <a:r>
                        <a:rPr lang="en-GB" sz="1400" b="1" i="0" u="none" strike="noStrike" dirty="0">
                          <a:solidFill>
                            <a:srgbClr val="000000"/>
                          </a:solidFill>
                          <a:latin typeface="Calibri"/>
                        </a:rPr>
                        <a:t>Komp. Pirkimas</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0"/>
                  </a:ext>
                </a:extLst>
              </a:tr>
              <a:tr h="230426">
                <a:tc>
                  <a:txBody>
                    <a:bodyPr/>
                    <a:lstStyle/>
                    <a:p>
                      <a:pPr algn="r" fontAlgn="b"/>
                      <a:r>
                        <a:rPr lang="en-GB" sz="1400" b="0" i="0" u="none" strike="noStrike">
                          <a:solidFill>
                            <a:srgbClr val="000000"/>
                          </a:solidFill>
                          <a:latin typeface="Calibri"/>
                        </a:rPr>
                        <a:t>1</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&lt;=30</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aukštos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dirty="0">
                          <a:solidFill>
                            <a:srgbClr val="000000"/>
                          </a:solidFill>
                          <a:latin typeface="Calibri"/>
                        </a:rPr>
                        <a:t>ne</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1"/>
                  </a:ext>
                </a:extLst>
              </a:tr>
              <a:tr h="230426">
                <a:tc>
                  <a:txBody>
                    <a:bodyPr/>
                    <a:lstStyle/>
                    <a:p>
                      <a:pPr algn="r" fontAlgn="b"/>
                      <a:r>
                        <a:rPr lang="en-GB" sz="1400" b="0" i="0" u="none" strike="noStrike">
                          <a:solidFill>
                            <a:srgbClr val="000000"/>
                          </a:solidFill>
                          <a:latin typeface="Calibri"/>
                        </a:rPr>
                        <a:t>2</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dirty="0">
                          <a:solidFill>
                            <a:srgbClr val="000000"/>
                          </a:solidFill>
                          <a:latin typeface="Calibri"/>
                        </a:rPr>
                        <a:t>&lt;=30</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aukštos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l.geras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2"/>
                  </a:ext>
                </a:extLst>
              </a:tr>
              <a:tr h="230426">
                <a:tc>
                  <a:txBody>
                    <a:bodyPr/>
                    <a:lstStyle/>
                    <a:p>
                      <a:pPr algn="r" fontAlgn="b"/>
                      <a:r>
                        <a:rPr lang="en-GB" sz="1400" b="0" i="0" u="none" strike="noStrike">
                          <a:solidFill>
                            <a:srgbClr val="000000"/>
                          </a:solidFill>
                          <a:latin typeface="Calibri"/>
                        </a:rPr>
                        <a:t>3</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31..40</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dirty="0">
                          <a:solidFill>
                            <a:srgbClr val="000000"/>
                          </a:solidFill>
                          <a:latin typeface="Calibri"/>
                        </a:rPr>
                        <a:t>aukštos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dirty="0">
                          <a:solidFill>
                            <a:srgbClr val="000000"/>
                          </a:solidFill>
                          <a:latin typeface="Calibri"/>
                        </a:rPr>
                        <a:t>taip</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3"/>
                  </a:ext>
                </a:extLst>
              </a:tr>
              <a:tr h="230426">
                <a:tc>
                  <a:txBody>
                    <a:bodyPr/>
                    <a:lstStyle/>
                    <a:p>
                      <a:pPr algn="r" fontAlgn="b"/>
                      <a:r>
                        <a:rPr lang="en-GB" sz="1400" b="0" i="0" u="none" strike="noStrike">
                          <a:solidFill>
                            <a:srgbClr val="000000"/>
                          </a:solidFill>
                          <a:latin typeface="Calibri"/>
                        </a:rPr>
                        <a:t>4</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&gt;40</a:t>
                      </a:r>
                    </a:p>
                  </a:txBody>
                  <a:tcPr marL="9525" marR="9525" marT="9525" marB="0" anchor="b">
                    <a:lnL>
                      <a:noFill/>
                    </a:lnL>
                    <a:lnR>
                      <a:noFill/>
                    </a:lnR>
                    <a:lnT>
                      <a:noFill/>
                    </a:lnT>
                    <a:lnB>
                      <a:noFill/>
                    </a:lnB>
                    <a:solidFill>
                      <a:schemeClr val="bg1"/>
                    </a:solidFill>
                  </a:tcPr>
                </a:tc>
                <a:tc>
                  <a:txBody>
                    <a:bodyPr/>
                    <a:lstStyle/>
                    <a:p>
                      <a:pPr algn="r" fontAlgn="b"/>
                      <a:r>
                        <a:rPr lang="lt-LT" sz="1400" b="0" i="0" u="none" strike="noStrike">
                          <a:solidFill>
                            <a:srgbClr val="000000"/>
                          </a:solidFill>
                          <a:latin typeface="Calibri"/>
                        </a:rPr>
                        <a:t>vidutinės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4"/>
                  </a:ext>
                </a:extLst>
              </a:tr>
              <a:tr h="230426">
                <a:tc>
                  <a:txBody>
                    <a:bodyPr/>
                    <a:lstStyle/>
                    <a:p>
                      <a:pPr algn="r" fontAlgn="b"/>
                      <a:r>
                        <a:rPr lang="en-GB" sz="1400" b="0" i="0" u="none" strike="noStrike">
                          <a:solidFill>
                            <a:srgbClr val="000000"/>
                          </a:solidFill>
                          <a:latin typeface="Calibri"/>
                        </a:rPr>
                        <a:t>5</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&gt;40</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žemos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5"/>
                  </a:ext>
                </a:extLst>
              </a:tr>
              <a:tr h="230426">
                <a:tc>
                  <a:txBody>
                    <a:bodyPr/>
                    <a:lstStyle/>
                    <a:p>
                      <a:pPr algn="r" fontAlgn="b"/>
                      <a:r>
                        <a:rPr lang="en-GB" sz="1400" b="0" i="0" u="none" strike="noStrike">
                          <a:solidFill>
                            <a:srgbClr val="000000"/>
                          </a:solidFill>
                          <a:latin typeface="Calibri"/>
                        </a:rPr>
                        <a:t>6</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&gt;40</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dirty="0" err="1">
                          <a:solidFill>
                            <a:srgbClr val="000000"/>
                          </a:solidFill>
                          <a:latin typeface="Calibri"/>
                        </a:rPr>
                        <a:t>žemos</a:t>
                      </a:r>
                      <a:endParaRPr lang="en-GB" sz="1400" b="0" i="0" u="none" strike="noStrike" dirty="0">
                        <a:solidFill>
                          <a:srgbClr val="000000"/>
                        </a:solidFill>
                        <a:latin typeface="Calibri"/>
                      </a:endParaRP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l.geras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6"/>
                  </a:ext>
                </a:extLst>
              </a:tr>
              <a:tr h="230426">
                <a:tc>
                  <a:txBody>
                    <a:bodyPr/>
                    <a:lstStyle/>
                    <a:p>
                      <a:pPr algn="r" fontAlgn="b"/>
                      <a:r>
                        <a:rPr lang="en-GB" sz="1400" b="0" i="0" u="none" strike="noStrike">
                          <a:solidFill>
                            <a:srgbClr val="000000"/>
                          </a:solidFill>
                          <a:latin typeface="Calibri"/>
                        </a:rPr>
                        <a:t>7</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31..40</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žemos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l.geras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7"/>
                  </a:ext>
                </a:extLst>
              </a:tr>
              <a:tr h="230426">
                <a:tc>
                  <a:txBody>
                    <a:bodyPr/>
                    <a:lstStyle/>
                    <a:p>
                      <a:pPr algn="r" fontAlgn="b"/>
                      <a:r>
                        <a:rPr lang="en-GB" sz="1400" b="0" i="0" u="none" strike="noStrike">
                          <a:solidFill>
                            <a:srgbClr val="000000"/>
                          </a:solidFill>
                          <a:latin typeface="Calibri"/>
                        </a:rPr>
                        <a:t>8</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&lt;=30</a:t>
                      </a:r>
                    </a:p>
                  </a:txBody>
                  <a:tcPr marL="9525" marR="9525" marT="9525" marB="0" anchor="b">
                    <a:lnL>
                      <a:noFill/>
                    </a:lnL>
                    <a:lnR>
                      <a:noFill/>
                    </a:lnR>
                    <a:lnT>
                      <a:noFill/>
                    </a:lnT>
                    <a:lnB>
                      <a:noFill/>
                    </a:lnB>
                    <a:solidFill>
                      <a:schemeClr val="bg1"/>
                    </a:solidFill>
                  </a:tcPr>
                </a:tc>
                <a:tc>
                  <a:txBody>
                    <a:bodyPr/>
                    <a:lstStyle/>
                    <a:p>
                      <a:pPr algn="r" fontAlgn="b"/>
                      <a:r>
                        <a:rPr lang="lt-LT" sz="1400" b="0" i="0" u="none" strike="noStrike">
                          <a:solidFill>
                            <a:srgbClr val="000000"/>
                          </a:solidFill>
                          <a:latin typeface="Calibri"/>
                        </a:rPr>
                        <a:t>vidutinės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8"/>
                  </a:ext>
                </a:extLst>
              </a:tr>
              <a:tr h="230426">
                <a:tc>
                  <a:txBody>
                    <a:bodyPr/>
                    <a:lstStyle/>
                    <a:p>
                      <a:pPr algn="r" fontAlgn="b"/>
                      <a:r>
                        <a:rPr lang="en-GB" sz="1400" b="0" i="0" u="none" strike="noStrike">
                          <a:solidFill>
                            <a:srgbClr val="000000"/>
                          </a:solidFill>
                          <a:latin typeface="Calibri"/>
                        </a:rPr>
                        <a:t>9</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&lt;=30</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žemos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9"/>
                  </a:ext>
                </a:extLst>
              </a:tr>
              <a:tr h="230426">
                <a:tc>
                  <a:txBody>
                    <a:bodyPr/>
                    <a:lstStyle/>
                    <a:p>
                      <a:pPr algn="r" fontAlgn="b"/>
                      <a:r>
                        <a:rPr lang="en-GB" sz="1400" b="0" i="0" u="none" strike="noStrike">
                          <a:solidFill>
                            <a:srgbClr val="000000"/>
                          </a:solidFill>
                          <a:latin typeface="Calibri"/>
                        </a:rPr>
                        <a:t>10</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&gt;40</a:t>
                      </a:r>
                    </a:p>
                  </a:txBody>
                  <a:tcPr marL="9525" marR="9525" marT="9525" marB="0" anchor="b">
                    <a:lnL>
                      <a:noFill/>
                    </a:lnL>
                    <a:lnR>
                      <a:noFill/>
                    </a:lnR>
                    <a:lnT>
                      <a:noFill/>
                    </a:lnT>
                    <a:lnB>
                      <a:noFill/>
                    </a:lnB>
                    <a:solidFill>
                      <a:schemeClr val="bg1"/>
                    </a:solidFill>
                  </a:tcPr>
                </a:tc>
                <a:tc>
                  <a:txBody>
                    <a:bodyPr/>
                    <a:lstStyle/>
                    <a:p>
                      <a:pPr algn="r" fontAlgn="b"/>
                      <a:r>
                        <a:rPr lang="lt-LT" sz="1400" b="0" i="0" u="none" strike="noStrike">
                          <a:solidFill>
                            <a:srgbClr val="000000"/>
                          </a:solidFill>
                          <a:latin typeface="Calibri"/>
                        </a:rPr>
                        <a:t>vidutinės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dirty="0">
                          <a:solidFill>
                            <a:srgbClr val="000000"/>
                          </a:solidFill>
                          <a:latin typeface="Calibri"/>
                        </a:rPr>
                        <a:t>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dirty="0" err="1">
                          <a:solidFill>
                            <a:srgbClr val="000000"/>
                          </a:solidFill>
                          <a:latin typeface="Calibri"/>
                        </a:rPr>
                        <a:t>taip</a:t>
                      </a:r>
                      <a:endParaRPr lang="en-GB" sz="1400" b="0" i="0" u="none" strike="noStrike" dirty="0">
                        <a:solidFill>
                          <a:srgbClr val="000000"/>
                        </a:solidFill>
                        <a:latin typeface="Calibri"/>
                      </a:endParaRP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10"/>
                  </a:ext>
                </a:extLst>
              </a:tr>
              <a:tr h="230426">
                <a:tc>
                  <a:txBody>
                    <a:bodyPr/>
                    <a:lstStyle/>
                    <a:p>
                      <a:pPr algn="r" fontAlgn="b"/>
                      <a:r>
                        <a:rPr lang="en-GB" sz="1400" b="0" i="0" u="none" strike="noStrike">
                          <a:solidFill>
                            <a:srgbClr val="000000"/>
                          </a:solidFill>
                          <a:latin typeface="Calibri"/>
                        </a:rPr>
                        <a:t>11</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dirty="0">
                          <a:solidFill>
                            <a:srgbClr val="000000"/>
                          </a:solidFill>
                          <a:latin typeface="Calibri"/>
                        </a:rPr>
                        <a:t>&lt;=30</a:t>
                      </a:r>
                    </a:p>
                  </a:txBody>
                  <a:tcPr marL="9525" marR="9525" marT="9525" marB="0" anchor="b">
                    <a:lnL>
                      <a:noFill/>
                    </a:lnL>
                    <a:lnR>
                      <a:noFill/>
                    </a:lnR>
                    <a:lnT>
                      <a:noFill/>
                    </a:lnT>
                    <a:lnB>
                      <a:noFill/>
                    </a:lnB>
                    <a:solidFill>
                      <a:schemeClr val="bg1"/>
                    </a:solidFill>
                  </a:tcPr>
                </a:tc>
                <a:tc>
                  <a:txBody>
                    <a:bodyPr/>
                    <a:lstStyle/>
                    <a:p>
                      <a:pPr algn="r" fontAlgn="b"/>
                      <a:r>
                        <a:rPr lang="lt-LT" sz="1400" b="0" i="0" u="none" strike="noStrike">
                          <a:solidFill>
                            <a:srgbClr val="000000"/>
                          </a:solidFill>
                          <a:latin typeface="Calibri"/>
                        </a:rPr>
                        <a:t>vidutinės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l.geras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11"/>
                  </a:ext>
                </a:extLst>
              </a:tr>
              <a:tr h="230426">
                <a:tc>
                  <a:txBody>
                    <a:bodyPr/>
                    <a:lstStyle/>
                    <a:p>
                      <a:pPr algn="r" fontAlgn="b"/>
                      <a:r>
                        <a:rPr lang="en-GB" sz="1400" b="0" i="0" u="none" strike="noStrike">
                          <a:solidFill>
                            <a:srgbClr val="000000"/>
                          </a:solidFill>
                          <a:latin typeface="Calibri"/>
                        </a:rPr>
                        <a:t>12</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31..40</a:t>
                      </a:r>
                    </a:p>
                  </a:txBody>
                  <a:tcPr marL="9525" marR="9525" marT="9525" marB="0" anchor="b">
                    <a:lnL>
                      <a:noFill/>
                    </a:lnL>
                    <a:lnR>
                      <a:noFill/>
                    </a:lnR>
                    <a:lnT>
                      <a:noFill/>
                    </a:lnT>
                    <a:lnB>
                      <a:noFill/>
                    </a:lnB>
                    <a:solidFill>
                      <a:schemeClr val="bg1"/>
                    </a:solidFill>
                  </a:tcPr>
                </a:tc>
                <a:tc>
                  <a:txBody>
                    <a:bodyPr/>
                    <a:lstStyle/>
                    <a:p>
                      <a:pPr algn="r" fontAlgn="b"/>
                      <a:r>
                        <a:rPr lang="lt-LT" sz="1400" b="0" i="0" u="none" strike="noStrike">
                          <a:solidFill>
                            <a:srgbClr val="000000"/>
                          </a:solidFill>
                          <a:latin typeface="Calibri"/>
                        </a:rPr>
                        <a:t>vidutinės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l.geras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12"/>
                  </a:ext>
                </a:extLst>
              </a:tr>
              <a:tr h="230426">
                <a:tc>
                  <a:txBody>
                    <a:bodyPr/>
                    <a:lstStyle/>
                    <a:p>
                      <a:pPr algn="r" fontAlgn="b"/>
                      <a:r>
                        <a:rPr lang="en-GB" sz="1400" b="0" i="0" u="none" strike="noStrike">
                          <a:solidFill>
                            <a:srgbClr val="000000"/>
                          </a:solidFill>
                          <a:latin typeface="Calibri"/>
                        </a:rPr>
                        <a:t>13</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31..40</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aukštos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13"/>
                  </a:ext>
                </a:extLst>
              </a:tr>
              <a:tr h="230426">
                <a:tc>
                  <a:txBody>
                    <a:bodyPr/>
                    <a:lstStyle/>
                    <a:p>
                      <a:pPr algn="r" fontAlgn="b"/>
                      <a:r>
                        <a:rPr lang="en-GB" sz="1400" b="0" i="0" u="none" strike="noStrike">
                          <a:solidFill>
                            <a:srgbClr val="000000"/>
                          </a:solidFill>
                          <a:latin typeface="Calibri"/>
                        </a:rPr>
                        <a:t>14</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&gt;40</a:t>
                      </a:r>
                    </a:p>
                  </a:txBody>
                  <a:tcPr marL="9525" marR="9525" marT="9525" marB="0" anchor="b">
                    <a:lnL>
                      <a:noFill/>
                    </a:lnL>
                    <a:lnR>
                      <a:noFill/>
                    </a:lnR>
                    <a:lnT>
                      <a:noFill/>
                    </a:lnT>
                    <a:lnB>
                      <a:noFill/>
                    </a:lnB>
                    <a:solidFill>
                      <a:schemeClr val="bg1"/>
                    </a:solidFill>
                  </a:tcPr>
                </a:tc>
                <a:tc>
                  <a:txBody>
                    <a:bodyPr/>
                    <a:lstStyle/>
                    <a:p>
                      <a:pPr algn="r" fontAlgn="b"/>
                      <a:r>
                        <a:rPr lang="lt-LT" sz="1400" b="0" i="0" u="none" strike="noStrike">
                          <a:solidFill>
                            <a:srgbClr val="000000"/>
                          </a:solidFill>
                          <a:latin typeface="Calibri"/>
                        </a:rPr>
                        <a:t>vidutinės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l.geras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dirty="0">
                          <a:solidFill>
                            <a:srgbClr val="000000"/>
                          </a:solidFill>
                          <a:latin typeface="Calibri"/>
                        </a:rPr>
                        <a:t>ne</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14"/>
                  </a:ext>
                </a:extLst>
              </a:tr>
            </a:tbl>
          </a:graphicData>
        </a:graphic>
      </p:graphicFrame>
      <p:sp>
        <p:nvSpPr>
          <p:cNvPr id="5" name="Rectangle 4"/>
          <p:cNvSpPr/>
          <p:nvPr/>
        </p:nvSpPr>
        <p:spPr>
          <a:xfrm>
            <a:off x="5303913" y="1340768"/>
            <a:ext cx="5329163" cy="2308324"/>
          </a:xfrm>
          <a:prstGeom prst="rect">
            <a:avLst/>
          </a:prstGeom>
        </p:spPr>
        <p:txBody>
          <a:bodyPr wrap="square">
            <a:spAutoFit/>
          </a:bodyPr>
          <a:lstStyle/>
          <a:p>
            <a:r>
              <a:rPr lang="pl-PL" dirty="0"/>
              <a:t>P(</a:t>
            </a:r>
            <a:r>
              <a:rPr lang="lt-LT" dirty="0"/>
              <a:t>Amžius</a:t>
            </a:r>
            <a:r>
              <a:rPr lang="pl-PL" dirty="0"/>
              <a:t>=„&lt;=30”|C1) </a:t>
            </a:r>
            <a:r>
              <a:rPr lang="lt-LT" dirty="0"/>
              <a:t>	   </a:t>
            </a:r>
            <a:r>
              <a:rPr lang="pl-PL" dirty="0"/>
              <a:t>= 2/9 = 0.222</a:t>
            </a:r>
            <a:endParaRPr lang="lt-LT" dirty="0"/>
          </a:p>
          <a:p>
            <a:r>
              <a:rPr lang="pl-PL" dirty="0"/>
              <a:t>P(</a:t>
            </a:r>
            <a:r>
              <a:rPr lang="lt-LT" dirty="0"/>
              <a:t>Pajamos</a:t>
            </a:r>
            <a:r>
              <a:rPr lang="pl-PL" dirty="0"/>
              <a:t>=„</a:t>
            </a:r>
            <a:r>
              <a:rPr lang="lt-LT" dirty="0"/>
              <a:t>vidutinės</a:t>
            </a:r>
            <a:r>
              <a:rPr lang="pl-PL" dirty="0"/>
              <a:t>”|C1) =</a:t>
            </a:r>
            <a:endParaRPr lang="lt-LT" dirty="0"/>
          </a:p>
          <a:p>
            <a:r>
              <a:rPr lang="pl-PL" dirty="0"/>
              <a:t>P(</a:t>
            </a:r>
            <a:r>
              <a:rPr lang="pl-PL" dirty="0" err="1"/>
              <a:t>Stud</a:t>
            </a:r>
            <a:r>
              <a:rPr lang="lt-LT" dirty="0" err="1"/>
              <a:t>entas</a:t>
            </a:r>
            <a:r>
              <a:rPr lang="pl-PL" dirty="0"/>
              <a:t>=„t</a:t>
            </a:r>
            <a:r>
              <a:rPr lang="lt-LT" dirty="0" err="1"/>
              <a:t>aip</a:t>
            </a:r>
            <a:r>
              <a:rPr lang="pl-PL" dirty="0"/>
              <a:t>”|C1) </a:t>
            </a:r>
            <a:r>
              <a:rPr lang="lt-LT" dirty="0"/>
              <a:t>	   </a:t>
            </a:r>
            <a:r>
              <a:rPr lang="pl-PL" dirty="0"/>
              <a:t>=</a:t>
            </a:r>
          </a:p>
          <a:p>
            <a:r>
              <a:rPr lang="pl-PL" dirty="0"/>
              <a:t>P(</a:t>
            </a:r>
            <a:r>
              <a:rPr lang="lt-LT" dirty="0" err="1"/>
              <a:t>KreditoĮv</a:t>
            </a:r>
            <a:r>
              <a:rPr lang="lt-LT" dirty="0"/>
              <a:t>.</a:t>
            </a:r>
            <a:r>
              <a:rPr lang="pl-PL" dirty="0"/>
              <a:t> =„</a:t>
            </a:r>
            <a:r>
              <a:rPr lang="lt-LT" dirty="0"/>
              <a:t>geras</a:t>
            </a:r>
            <a:r>
              <a:rPr lang="pl-PL" dirty="0"/>
              <a:t>”|C1) </a:t>
            </a:r>
            <a:r>
              <a:rPr lang="lt-LT" dirty="0"/>
              <a:t>	   </a:t>
            </a:r>
            <a:r>
              <a:rPr lang="pl-PL" dirty="0"/>
              <a:t>=</a:t>
            </a:r>
          </a:p>
          <a:p>
            <a:r>
              <a:rPr lang="pl-PL" dirty="0"/>
              <a:t>P(</a:t>
            </a:r>
            <a:r>
              <a:rPr lang="lt-LT" dirty="0"/>
              <a:t>Amžius </a:t>
            </a:r>
            <a:r>
              <a:rPr lang="pl-PL" dirty="0"/>
              <a:t>=„&lt;=30”|C2) </a:t>
            </a:r>
            <a:r>
              <a:rPr lang="lt-LT" dirty="0"/>
              <a:t>	   </a:t>
            </a:r>
            <a:r>
              <a:rPr lang="pl-PL" dirty="0"/>
              <a:t>=</a:t>
            </a:r>
          </a:p>
          <a:p>
            <a:r>
              <a:rPr lang="pl-PL" dirty="0"/>
              <a:t>P(</a:t>
            </a:r>
            <a:r>
              <a:rPr lang="lt-LT" dirty="0"/>
              <a:t>Pajamos</a:t>
            </a:r>
            <a:r>
              <a:rPr lang="pl-PL" dirty="0"/>
              <a:t>=„</a:t>
            </a:r>
            <a:r>
              <a:rPr lang="lt-LT" dirty="0"/>
              <a:t>vidutinės</a:t>
            </a:r>
            <a:r>
              <a:rPr lang="pl-PL" dirty="0"/>
              <a:t>”|C2) =</a:t>
            </a:r>
          </a:p>
          <a:p>
            <a:r>
              <a:rPr lang="pl-PL" dirty="0"/>
              <a:t>P(</a:t>
            </a:r>
            <a:r>
              <a:rPr lang="pl-PL" dirty="0" err="1"/>
              <a:t>Stud</a:t>
            </a:r>
            <a:r>
              <a:rPr lang="lt-LT" dirty="0" err="1"/>
              <a:t>entas</a:t>
            </a:r>
            <a:r>
              <a:rPr lang="pl-PL" dirty="0"/>
              <a:t>=„t</a:t>
            </a:r>
            <a:r>
              <a:rPr lang="lt-LT" dirty="0" err="1"/>
              <a:t>aip</a:t>
            </a:r>
            <a:r>
              <a:rPr lang="pl-PL" dirty="0"/>
              <a:t>”|C2) </a:t>
            </a:r>
            <a:r>
              <a:rPr lang="lt-LT" dirty="0"/>
              <a:t>	   </a:t>
            </a:r>
            <a:r>
              <a:rPr lang="pl-PL" dirty="0"/>
              <a:t>=</a:t>
            </a:r>
          </a:p>
          <a:p>
            <a:r>
              <a:rPr lang="pl-PL" dirty="0"/>
              <a:t>P(</a:t>
            </a:r>
            <a:r>
              <a:rPr lang="lt-LT" dirty="0" err="1"/>
              <a:t>KreditoĮv</a:t>
            </a:r>
            <a:r>
              <a:rPr lang="lt-LT" dirty="0"/>
              <a:t>.</a:t>
            </a:r>
            <a:r>
              <a:rPr lang="pl-PL" dirty="0"/>
              <a:t> =„</a:t>
            </a:r>
            <a:r>
              <a:rPr lang="lt-LT" dirty="0"/>
              <a:t>geras</a:t>
            </a:r>
            <a:r>
              <a:rPr lang="pl-PL" dirty="0"/>
              <a:t>”|C2) </a:t>
            </a:r>
            <a:r>
              <a:rPr lang="lt-LT" dirty="0"/>
              <a:t>	   </a:t>
            </a:r>
            <a:r>
              <a:rPr lang="pl-PL" dirty="0"/>
              <a:t>=</a:t>
            </a:r>
            <a:endParaRPr lang="en-GB" dirty="0"/>
          </a:p>
        </p:txBody>
      </p:sp>
      <p:sp>
        <p:nvSpPr>
          <p:cNvPr id="6" name="Slide Number Placeholder 5"/>
          <p:cNvSpPr>
            <a:spLocks noGrp="1"/>
          </p:cNvSpPr>
          <p:nvPr>
            <p:ph type="sldNum" sz="quarter" idx="12"/>
          </p:nvPr>
        </p:nvSpPr>
        <p:spPr/>
        <p:txBody>
          <a:bodyPr/>
          <a:lstStyle/>
          <a:p>
            <a:fld id="{6D22F896-40B5-4ADD-8801-0D06FADFA095}" type="slidenum">
              <a:rPr lang="en-US" smtClean="0"/>
              <a:t>44</a:t>
            </a:fld>
            <a:endParaRPr lang="en-US" dirty="0"/>
          </a:p>
        </p:txBody>
      </p:sp>
    </p:spTree>
    <p:extLst>
      <p:ext uri="{BB962C8B-B14F-4D97-AF65-F5344CB8AC3E}">
        <p14:creationId xmlns:p14="http://schemas.microsoft.com/office/powerpoint/2010/main" val="221686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76672"/>
            <a:ext cx="4906888" cy="864096"/>
          </a:xfrm>
        </p:spPr>
        <p:txBody>
          <a:bodyPr>
            <a:noAutofit/>
          </a:bodyPr>
          <a:lstStyle/>
          <a:p>
            <a:r>
              <a:rPr lang="lt-LT" sz="2800" dirty="0"/>
              <a:t>Klasifikacijos pavyzdys naudojant </a:t>
            </a:r>
            <a:r>
              <a:rPr lang="lt-LT" sz="2800" dirty="0" err="1"/>
              <a:t>Bajeso</a:t>
            </a:r>
            <a:r>
              <a:rPr lang="lt-LT" sz="2800" dirty="0"/>
              <a:t> teoremą</a:t>
            </a:r>
            <a:endParaRPr lang="en-GB" sz="2800" dirty="0"/>
          </a:p>
        </p:txBody>
      </p:sp>
      <p:sp>
        <p:nvSpPr>
          <p:cNvPr id="3" name="Content Placeholder 2"/>
          <p:cNvSpPr>
            <a:spLocks noGrp="1"/>
          </p:cNvSpPr>
          <p:nvPr>
            <p:ph idx="1"/>
          </p:nvPr>
        </p:nvSpPr>
        <p:spPr>
          <a:xfrm>
            <a:off x="6456039" y="764704"/>
            <a:ext cx="5442736" cy="864096"/>
          </a:xfrm>
        </p:spPr>
        <p:txBody>
          <a:bodyPr>
            <a:normAutofit/>
          </a:bodyPr>
          <a:lstStyle/>
          <a:p>
            <a:pPr>
              <a:buNone/>
            </a:pPr>
            <a:r>
              <a:rPr lang="lt-LT" dirty="0" smtClean="0"/>
              <a:t>	</a:t>
            </a:r>
            <a:r>
              <a:rPr lang="en-US" dirty="0" smtClean="0"/>
              <a:t>I</a:t>
            </a:r>
            <a:r>
              <a:rPr lang="lt-LT" dirty="0" smtClean="0"/>
              <a:t>š apsimokymo duomenų apskaičiuojame</a:t>
            </a:r>
            <a:endParaRPr lang="en-GB" dirty="0"/>
          </a:p>
        </p:txBody>
      </p:sp>
      <p:sp>
        <p:nvSpPr>
          <p:cNvPr id="5" name="Rectangle 4"/>
          <p:cNvSpPr/>
          <p:nvPr/>
        </p:nvSpPr>
        <p:spPr>
          <a:xfrm>
            <a:off x="5303913" y="1340768"/>
            <a:ext cx="5329163" cy="2308324"/>
          </a:xfrm>
          <a:prstGeom prst="rect">
            <a:avLst/>
          </a:prstGeom>
        </p:spPr>
        <p:txBody>
          <a:bodyPr wrap="square">
            <a:spAutoFit/>
          </a:bodyPr>
          <a:lstStyle/>
          <a:p>
            <a:r>
              <a:rPr lang="pl-PL" dirty="0"/>
              <a:t>P(</a:t>
            </a:r>
            <a:r>
              <a:rPr lang="lt-LT" dirty="0"/>
              <a:t>Amžius</a:t>
            </a:r>
            <a:r>
              <a:rPr lang="pl-PL" dirty="0"/>
              <a:t>=„&lt;=30”|C1) </a:t>
            </a:r>
            <a:r>
              <a:rPr lang="lt-LT" dirty="0"/>
              <a:t>	   </a:t>
            </a:r>
            <a:r>
              <a:rPr lang="pl-PL" dirty="0"/>
              <a:t>= 2/9 = 0.222</a:t>
            </a:r>
            <a:endParaRPr lang="lt-LT" dirty="0"/>
          </a:p>
          <a:p>
            <a:r>
              <a:rPr lang="pl-PL" dirty="0"/>
              <a:t>P(</a:t>
            </a:r>
            <a:r>
              <a:rPr lang="lt-LT" dirty="0"/>
              <a:t>Pajamos</a:t>
            </a:r>
            <a:r>
              <a:rPr lang="pl-PL" dirty="0"/>
              <a:t>=„</a:t>
            </a:r>
            <a:r>
              <a:rPr lang="lt-LT" dirty="0"/>
              <a:t>vidutinės</a:t>
            </a:r>
            <a:r>
              <a:rPr lang="pl-PL" dirty="0"/>
              <a:t>”|C1) = 4/9 = 0.444</a:t>
            </a:r>
            <a:endParaRPr lang="lt-LT" dirty="0"/>
          </a:p>
          <a:p>
            <a:r>
              <a:rPr lang="pl-PL" dirty="0"/>
              <a:t>P(</a:t>
            </a:r>
            <a:r>
              <a:rPr lang="pl-PL" dirty="0" err="1"/>
              <a:t>Stud</a:t>
            </a:r>
            <a:r>
              <a:rPr lang="lt-LT" dirty="0" err="1"/>
              <a:t>entas</a:t>
            </a:r>
            <a:r>
              <a:rPr lang="pl-PL" dirty="0"/>
              <a:t>=„t</a:t>
            </a:r>
            <a:r>
              <a:rPr lang="lt-LT" dirty="0" err="1"/>
              <a:t>aip</a:t>
            </a:r>
            <a:r>
              <a:rPr lang="pl-PL" dirty="0"/>
              <a:t>”|C1) </a:t>
            </a:r>
            <a:r>
              <a:rPr lang="lt-LT" dirty="0"/>
              <a:t>	   </a:t>
            </a:r>
            <a:r>
              <a:rPr lang="pl-PL" dirty="0"/>
              <a:t>= 6/9 = 0.667</a:t>
            </a:r>
          </a:p>
          <a:p>
            <a:r>
              <a:rPr lang="pl-PL" dirty="0"/>
              <a:t>P(</a:t>
            </a:r>
            <a:r>
              <a:rPr lang="lt-LT" dirty="0" err="1"/>
              <a:t>KreditoĮv</a:t>
            </a:r>
            <a:r>
              <a:rPr lang="lt-LT" dirty="0"/>
              <a:t>.</a:t>
            </a:r>
            <a:r>
              <a:rPr lang="pl-PL" dirty="0"/>
              <a:t> =„</a:t>
            </a:r>
            <a:r>
              <a:rPr lang="lt-LT" dirty="0"/>
              <a:t>geras</a:t>
            </a:r>
            <a:r>
              <a:rPr lang="pl-PL" dirty="0"/>
              <a:t>”|C1) </a:t>
            </a:r>
            <a:r>
              <a:rPr lang="lt-LT" dirty="0"/>
              <a:t>	   </a:t>
            </a:r>
            <a:r>
              <a:rPr lang="pl-PL" dirty="0"/>
              <a:t>= 6/9 = 0.667</a:t>
            </a:r>
          </a:p>
          <a:p>
            <a:r>
              <a:rPr lang="pl-PL" dirty="0"/>
              <a:t>P(</a:t>
            </a:r>
            <a:r>
              <a:rPr lang="lt-LT" dirty="0"/>
              <a:t>Amžius </a:t>
            </a:r>
            <a:r>
              <a:rPr lang="pl-PL" dirty="0"/>
              <a:t>=„&lt;=30”|C2) </a:t>
            </a:r>
            <a:r>
              <a:rPr lang="lt-LT" dirty="0"/>
              <a:t>	   </a:t>
            </a:r>
            <a:r>
              <a:rPr lang="pl-PL" dirty="0"/>
              <a:t>= 3/5 = 0.600</a:t>
            </a:r>
          </a:p>
          <a:p>
            <a:r>
              <a:rPr lang="pl-PL" dirty="0"/>
              <a:t>P(</a:t>
            </a:r>
            <a:r>
              <a:rPr lang="lt-LT" dirty="0"/>
              <a:t>Pajamos</a:t>
            </a:r>
            <a:r>
              <a:rPr lang="pl-PL" dirty="0"/>
              <a:t>=„</a:t>
            </a:r>
            <a:r>
              <a:rPr lang="lt-LT" dirty="0"/>
              <a:t>vidutinės</a:t>
            </a:r>
            <a:r>
              <a:rPr lang="pl-PL" dirty="0"/>
              <a:t>”|C2) = 2/5 = 0,400</a:t>
            </a:r>
          </a:p>
          <a:p>
            <a:r>
              <a:rPr lang="pl-PL" dirty="0"/>
              <a:t>P(</a:t>
            </a:r>
            <a:r>
              <a:rPr lang="pl-PL" dirty="0" err="1"/>
              <a:t>Stud</a:t>
            </a:r>
            <a:r>
              <a:rPr lang="lt-LT" dirty="0" err="1"/>
              <a:t>entas</a:t>
            </a:r>
            <a:r>
              <a:rPr lang="pl-PL" dirty="0"/>
              <a:t>=„t</a:t>
            </a:r>
            <a:r>
              <a:rPr lang="lt-LT" dirty="0" err="1"/>
              <a:t>aip</a:t>
            </a:r>
            <a:r>
              <a:rPr lang="pl-PL" dirty="0"/>
              <a:t>”|C2) </a:t>
            </a:r>
            <a:r>
              <a:rPr lang="lt-LT" dirty="0"/>
              <a:t>	   </a:t>
            </a:r>
            <a:r>
              <a:rPr lang="pl-PL" dirty="0"/>
              <a:t>= 1/5 = 0.200</a:t>
            </a:r>
          </a:p>
          <a:p>
            <a:r>
              <a:rPr lang="pl-PL" dirty="0"/>
              <a:t>P(</a:t>
            </a:r>
            <a:r>
              <a:rPr lang="lt-LT" dirty="0" err="1"/>
              <a:t>KreditoĮv</a:t>
            </a:r>
            <a:r>
              <a:rPr lang="lt-LT" dirty="0"/>
              <a:t>.</a:t>
            </a:r>
            <a:r>
              <a:rPr lang="pl-PL" dirty="0"/>
              <a:t> =„</a:t>
            </a:r>
            <a:r>
              <a:rPr lang="lt-LT" dirty="0"/>
              <a:t>geras</a:t>
            </a:r>
            <a:r>
              <a:rPr lang="pl-PL" dirty="0"/>
              <a:t>”|C2) </a:t>
            </a:r>
            <a:r>
              <a:rPr lang="lt-LT" dirty="0"/>
              <a:t>	   </a:t>
            </a:r>
            <a:r>
              <a:rPr lang="pl-PL" dirty="0"/>
              <a:t>= 2/5 = 0.400</a:t>
            </a:r>
            <a:endParaRPr lang="en-GB" dirty="0"/>
          </a:p>
        </p:txBody>
      </p:sp>
      <p:sp>
        <p:nvSpPr>
          <p:cNvPr id="6" name="Content Placeholder 2"/>
          <p:cNvSpPr txBox="1">
            <a:spLocks/>
          </p:cNvSpPr>
          <p:nvPr/>
        </p:nvSpPr>
        <p:spPr>
          <a:xfrm>
            <a:off x="6456040" y="3917955"/>
            <a:ext cx="3538736" cy="360040"/>
          </a:xfrm>
          <a:prstGeom prst="rect">
            <a:avLst/>
          </a:prstGeom>
        </p:spPr>
        <p:txBody>
          <a:bodyPr vert="horz">
            <a:normAutofit fontScale="77500" lnSpcReduction="20000"/>
          </a:bodyPr>
          <a:lstStyle/>
          <a:p>
            <a:pPr marL="365760" indent="-256032" defTabSz="914400">
              <a:spcBef>
                <a:spcPts val="300"/>
              </a:spcBef>
              <a:buClr>
                <a:schemeClr val="accent3"/>
              </a:buClr>
              <a:defRPr/>
            </a:pPr>
            <a:r>
              <a:rPr lang="lt-LT" sz="2800" dirty="0"/>
              <a:t>	</a:t>
            </a:r>
            <a:r>
              <a:rPr lang="en-US" sz="2800" dirty="0"/>
              <a:t>I</a:t>
            </a:r>
            <a:r>
              <a:rPr lang="lt-LT" sz="2800" dirty="0"/>
              <a:t>š čia turime</a:t>
            </a:r>
            <a:endParaRPr lang="en-GB" sz="2800" dirty="0"/>
          </a:p>
        </p:txBody>
      </p:sp>
      <p:sp>
        <p:nvSpPr>
          <p:cNvPr id="7" name="Rectangle 6"/>
          <p:cNvSpPr/>
          <p:nvPr/>
        </p:nvSpPr>
        <p:spPr>
          <a:xfrm>
            <a:off x="5231905" y="4205988"/>
            <a:ext cx="5401170" cy="2031325"/>
          </a:xfrm>
          <a:prstGeom prst="rect">
            <a:avLst/>
          </a:prstGeom>
        </p:spPr>
        <p:txBody>
          <a:bodyPr wrap="square">
            <a:spAutoFit/>
          </a:bodyPr>
          <a:lstStyle/>
          <a:p>
            <a:r>
              <a:rPr lang="en-GB" i="1" dirty="0"/>
              <a:t>P(X|C1) = 0.222*0.444*0.667*0.667 =</a:t>
            </a:r>
            <a:r>
              <a:rPr lang="en-GB" dirty="0"/>
              <a:t> 0.044</a:t>
            </a:r>
          </a:p>
          <a:p>
            <a:r>
              <a:rPr lang="en-GB" i="1" dirty="0"/>
              <a:t>P(X|C1)P(C1) = 0.044*0.643 = 0.028</a:t>
            </a:r>
            <a:endParaRPr lang="lt-LT" i="1" dirty="0"/>
          </a:p>
          <a:p>
            <a:endParaRPr lang="en-GB" i="1" dirty="0"/>
          </a:p>
          <a:p>
            <a:r>
              <a:rPr lang="en-GB" i="1" dirty="0"/>
              <a:t>P(X|C2) = 0.600*0.400*0.200*0.400 </a:t>
            </a:r>
            <a:r>
              <a:rPr lang="en-GB" dirty="0"/>
              <a:t>= 0.019</a:t>
            </a:r>
          </a:p>
          <a:p>
            <a:r>
              <a:rPr lang="en-GB" i="1" dirty="0"/>
              <a:t>P(X|C2)P(C2) = 0.019*0.357 = 0.007</a:t>
            </a:r>
            <a:endParaRPr lang="lt-LT" i="1" dirty="0"/>
          </a:p>
          <a:p>
            <a:endParaRPr lang="en-GB" i="1" dirty="0"/>
          </a:p>
          <a:p>
            <a:r>
              <a:rPr lang="pl-PL" i="1" dirty="0"/>
              <a:t>X – </a:t>
            </a:r>
            <a:r>
              <a:rPr lang="lt-LT" i="1" dirty="0"/>
              <a:t>klasifikuojamas kaip ..?</a:t>
            </a:r>
            <a:endParaRPr lang="en-GB" dirty="0"/>
          </a:p>
        </p:txBody>
      </p:sp>
      <p:graphicFrame>
        <p:nvGraphicFramePr>
          <p:cNvPr id="8" name="Table 7"/>
          <p:cNvGraphicFramePr>
            <a:graphicFrameLocks noGrp="1"/>
          </p:cNvGraphicFramePr>
          <p:nvPr>
            <p:extLst/>
          </p:nvPr>
        </p:nvGraphicFramePr>
        <p:xfrm>
          <a:off x="1631505" y="1628801"/>
          <a:ext cx="3456385" cy="3662209"/>
        </p:xfrm>
        <a:graphic>
          <a:graphicData uri="http://schemas.openxmlformats.org/drawingml/2006/table">
            <a:tbl>
              <a:tblPr/>
              <a:tblGrid>
                <a:gridCol w="222570">
                  <a:extLst>
                    <a:ext uri="{9D8B030D-6E8A-4147-A177-3AD203B41FA5}">
                      <a16:colId xmlns:a16="http://schemas.microsoft.com/office/drawing/2014/main" val="20000"/>
                    </a:ext>
                  </a:extLst>
                </a:gridCol>
                <a:gridCol w="641527">
                  <a:extLst>
                    <a:ext uri="{9D8B030D-6E8A-4147-A177-3AD203B41FA5}">
                      <a16:colId xmlns:a16="http://schemas.microsoft.com/office/drawing/2014/main" val="20001"/>
                    </a:ext>
                  </a:extLst>
                </a:gridCol>
                <a:gridCol w="720080">
                  <a:extLst>
                    <a:ext uri="{9D8B030D-6E8A-4147-A177-3AD203B41FA5}">
                      <a16:colId xmlns:a16="http://schemas.microsoft.com/office/drawing/2014/main" val="20002"/>
                    </a:ext>
                  </a:extLst>
                </a:gridCol>
                <a:gridCol w="536787">
                  <a:extLst>
                    <a:ext uri="{9D8B030D-6E8A-4147-A177-3AD203B41FA5}">
                      <a16:colId xmlns:a16="http://schemas.microsoft.com/office/drawing/2014/main" val="20003"/>
                    </a:ext>
                  </a:extLst>
                </a:gridCol>
                <a:gridCol w="615341">
                  <a:extLst>
                    <a:ext uri="{9D8B030D-6E8A-4147-A177-3AD203B41FA5}">
                      <a16:colId xmlns:a16="http://schemas.microsoft.com/office/drawing/2014/main" val="20004"/>
                    </a:ext>
                  </a:extLst>
                </a:gridCol>
                <a:gridCol w="720080">
                  <a:extLst>
                    <a:ext uri="{9D8B030D-6E8A-4147-A177-3AD203B41FA5}">
                      <a16:colId xmlns:a16="http://schemas.microsoft.com/office/drawing/2014/main" val="20005"/>
                    </a:ext>
                  </a:extLst>
                </a:gridCol>
              </a:tblGrid>
              <a:tr h="230426">
                <a:tc>
                  <a:txBody>
                    <a:bodyPr/>
                    <a:lstStyle/>
                    <a:p>
                      <a:pPr algn="l" fontAlgn="b"/>
                      <a:r>
                        <a:rPr lang="en-GB" sz="1400" b="1" i="0" u="none" strike="noStrike" dirty="0" smtClean="0">
                          <a:solidFill>
                            <a:srgbClr val="000000"/>
                          </a:solidFill>
                          <a:latin typeface="Calibri"/>
                        </a:rPr>
                        <a:t>Id</a:t>
                      </a:r>
                      <a:r>
                        <a:rPr lang="lt-LT" sz="1400" b="1" i="0" u="none" strike="noStrike" dirty="0" smtClean="0">
                          <a:solidFill>
                            <a:srgbClr val="000000"/>
                          </a:solidFill>
                          <a:latin typeface="Calibri"/>
                        </a:rPr>
                        <a:t/>
                      </a:r>
                      <a:br>
                        <a:rPr lang="lt-LT" sz="1400" b="1" i="0" u="none" strike="noStrike" dirty="0" smtClean="0">
                          <a:solidFill>
                            <a:srgbClr val="000000"/>
                          </a:solidFill>
                          <a:latin typeface="Calibri"/>
                        </a:rPr>
                      </a:br>
                      <a:endParaRPr lang="en-GB" sz="1400" b="1" i="0" u="none" strike="noStrike" dirty="0">
                        <a:solidFill>
                          <a:srgbClr val="000000"/>
                        </a:solidFill>
                        <a:latin typeface="Calibri"/>
                      </a:endParaRPr>
                    </a:p>
                  </a:txBody>
                  <a:tcPr marL="9525" marR="9525" marT="9525" marB="0" anchor="b">
                    <a:lnL>
                      <a:noFill/>
                    </a:lnL>
                    <a:lnR>
                      <a:noFill/>
                    </a:lnR>
                    <a:lnT>
                      <a:noFill/>
                    </a:lnT>
                    <a:lnB>
                      <a:noFill/>
                    </a:lnB>
                    <a:solidFill>
                      <a:schemeClr val="bg1"/>
                    </a:solidFill>
                  </a:tcPr>
                </a:tc>
                <a:tc>
                  <a:txBody>
                    <a:bodyPr/>
                    <a:lstStyle/>
                    <a:p>
                      <a:pPr algn="l" fontAlgn="b"/>
                      <a:r>
                        <a:rPr lang="en-GB" sz="1400" b="1" i="0" u="none" strike="noStrike" dirty="0" smtClean="0">
                          <a:solidFill>
                            <a:srgbClr val="000000"/>
                          </a:solidFill>
                          <a:latin typeface="Calibri"/>
                        </a:rPr>
                        <a:t>Amžius</a:t>
                      </a:r>
                      <a:r>
                        <a:rPr lang="lt-LT" sz="1400" b="1" i="0" u="none" strike="noStrike" dirty="0" smtClean="0">
                          <a:solidFill>
                            <a:srgbClr val="000000"/>
                          </a:solidFill>
                          <a:latin typeface="Calibri"/>
                        </a:rPr>
                        <a:t/>
                      </a:r>
                      <a:br>
                        <a:rPr lang="lt-LT" sz="1400" b="1" i="0" u="none" strike="noStrike" dirty="0" smtClean="0">
                          <a:solidFill>
                            <a:srgbClr val="000000"/>
                          </a:solidFill>
                          <a:latin typeface="Calibri"/>
                        </a:rPr>
                      </a:br>
                      <a:endParaRPr lang="en-GB" sz="1400" b="1" i="0" u="none" strike="noStrike" dirty="0">
                        <a:solidFill>
                          <a:srgbClr val="000000"/>
                        </a:solidFill>
                        <a:latin typeface="Calibri"/>
                      </a:endParaRPr>
                    </a:p>
                  </a:txBody>
                  <a:tcPr marL="9525" marR="9525" marT="9525" marB="0" anchor="b">
                    <a:lnL>
                      <a:noFill/>
                    </a:lnL>
                    <a:lnR>
                      <a:noFill/>
                    </a:lnR>
                    <a:lnT>
                      <a:noFill/>
                    </a:lnT>
                    <a:lnB>
                      <a:noFill/>
                    </a:lnB>
                    <a:solidFill>
                      <a:schemeClr val="bg1"/>
                    </a:solidFill>
                  </a:tcPr>
                </a:tc>
                <a:tc>
                  <a:txBody>
                    <a:bodyPr/>
                    <a:lstStyle/>
                    <a:p>
                      <a:pPr algn="r" fontAlgn="b"/>
                      <a:r>
                        <a:rPr lang="en-GB" sz="1400" b="1" i="0" u="none" strike="noStrike" dirty="0" smtClean="0">
                          <a:solidFill>
                            <a:srgbClr val="000000"/>
                          </a:solidFill>
                          <a:latin typeface="Calibri"/>
                        </a:rPr>
                        <a:t>Pajamos</a:t>
                      </a:r>
                      <a:r>
                        <a:rPr lang="lt-LT" sz="1400" b="1" i="0" u="none" strike="noStrike" dirty="0" smtClean="0">
                          <a:solidFill>
                            <a:srgbClr val="000000"/>
                          </a:solidFill>
                          <a:latin typeface="Calibri"/>
                        </a:rPr>
                        <a:t/>
                      </a:r>
                      <a:br>
                        <a:rPr lang="lt-LT" sz="1400" b="1" i="0" u="none" strike="noStrike" dirty="0" smtClean="0">
                          <a:solidFill>
                            <a:srgbClr val="000000"/>
                          </a:solidFill>
                          <a:latin typeface="Calibri"/>
                        </a:rPr>
                      </a:br>
                      <a:endParaRPr lang="en-GB" sz="1400" b="1" i="0" u="none" strike="noStrike" dirty="0">
                        <a:solidFill>
                          <a:srgbClr val="000000"/>
                        </a:solidFill>
                        <a:latin typeface="Calibri"/>
                      </a:endParaRPr>
                    </a:p>
                  </a:txBody>
                  <a:tcPr marL="9525" marR="9525" marT="9525" marB="0" anchor="b">
                    <a:lnL>
                      <a:noFill/>
                    </a:lnL>
                    <a:lnR>
                      <a:noFill/>
                    </a:lnR>
                    <a:lnT>
                      <a:noFill/>
                    </a:lnT>
                    <a:lnB>
                      <a:noFill/>
                    </a:lnB>
                    <a:solidFill>
                      <a:schemeClr val="bg1"/>
                    </a:solidFill>
                  </a:tcPr>
                </a:tc>
                <a:tc>
                  <a:txBody>
                    <a:bodyPr/>
                    <a:lstStyle/>
                    <a:p>
                      <a:pPr algn="ctr" fontAlgn="b"/>
                      <a:r>
                        <a:rPr lang="lt-LT" sz="1400" b="1" i="0" u="none" strike="noStrike" dirty="0" smtClean="0">
                          <a:solidFill>
                            <a:srgbClr val="000000"/>
                          </a:solidFill>
                          <a:latin typeface="Calibri"/>
                        </a:rPr>
                        <a:t>Studentas</a:t>
                      </a:r>
                      <a:endParaRPr lang="en-GB" sz="1400" b="1" i="0" u="none" strike="noStrike" dirty="0">
                        <a:solidFill>
                          <a:srgbClr val="000000"/>
                        </a:solidFill>
                        <a:latin typeface="Calibri"/>
                      </a:endParaRPr>
                    </a:p>
                  </a:txBody>
                  <a:tcPr marL="9525" marR="9525" marT="9525" marB="0" anchor="b">
                    <a:lnL>
                      <a:noFill/>
                    </a:lnL>
                    <a:lnR>
                      <a:noFill/>
                    </a:lnR>
                    <a:lnT>
                      <a:noFill/>
                    </a:lnT>
                    <a:lnB>
                      <a:noFill/>
                    </a:lnB>
                    <a:solidFill>
                      <a:schemeClr val="bg1"/>
                    </a:solidFill>
                  </a:tcPr>
                </a:tc>
                <a:tc>
                  <a:txBody>
                    <a:bodyPr/>
                    <a:lstStyle/>
                    <a:p>
                      <a:pPr algn="ctr" fontAlgn="ctr"/>
                      <a:r>
                        <a:rPr lang="en-GB" sz="1400" b="1" i="0" u="none" strike="noStrike" dirty="0">
                          <a:solidFill>
                            <a:srgbClr val="000000"/>
                          </a:solidFill>
                          <a:latin typeface="Calibri"/>
                        </a:rPr>
                        <a:t>Kredito įv.</a:t>
                      </a:r>
                    </a:p>
                  </a:txBody>
                  <a:tcPr marL="9525" marR="9525" marT="9525" marB="0" anchor="ctr">
                    <a:lnL>
                      <a:noFill/>
                    </a:lnL>
                    <a:lnR>
                      <a:noFill/>
                    </a:lnR>
                    <a:lnT>
                      <a:noFill/>
                    </a:lnT>
                    <a:lnB>
                      <a:noFill/>
                    </a:lnB>
                    <a:solidFill>
                      <a:schemeClr val="bg1"/>
                    </a:solidFill>
                  </a:tcPr>
                </a:tc>
                <a:tc>
                  <a:txBody>
                    <a:bodyPr/>
                    <a:lstStyle/>
                    <a:p>
                      <a:pPr algn="l" fontAlgn="b"/>
                      <a:r>
                        <a:rPr lang="en-GB" sz="1400" b="1" i="0" u="none" strike="noStrike" dirty="0">
                          <a:solidFill>
                            <a:srgbClr val="000000"/>
                          </a:solidFill>
                          <a:latin typeface="Calibri"/>
                        </a:rPr>
                        <a:t>Komp. Pirkimas</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0"/>
                  </a:ext>
                </a:extLst>
              </a:tr>
              <a:tr h="230426">
                <a:tc>
                  <a:txBody>
                    <a:bodyPr/>
                    <a:lstStyle/>
                    <a:p>
                      <a:pPr algn="r" fontAlgn="b"/>
                      <a:r>
                        <a:rPr lang="en-GB" sz="1400" b="0" i="0" u="none" strike="noStrike">
                          <a:solidFill>
                            <a:srgbClr val="000000"/>
                          </a:solidFill>
                          <a:latin typeface="Calibri"/>
                        </a:rPr>
                        <a:t>1</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&lt;=30</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aukštos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dirty="0">
                          <a:solidFill>
                            <a:srgbClr val="000000"/>
                          </a:solidFill>
                          <a:latin typeface="Calibri"/>
                        </a:rPr>
                        <a:t>ne</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1"/>
                  </a:ext>
                </a:extLst>
              </a:tr>
              <a:tr h="230426">
                <a:tc>
                  <a:txBody>
                    <a:bodyPr/>
                    <a:lstStyle/>
                    <a:p>
                      <a:pPr algn="r" fontAlgn="b"/>
                      <a:r>
                        <a:rPr lang="en-GB" sz="1400" b="0" i="0" u="none" strike="noStrike">
                          <a:solidFill>
                            <a:srgbClr val="000000"/>
                          </a:solidFill>
                          <a:latin typeface="Calibri"/>
                        </a:rPr>
                        <a:t>2</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dirty="0">
                          <a:solidFill>
                            <a:srgbClr val="000000"/>
                          </a:solidFill>
                          <a:latin typeface="Calibri"/>
                        </a:rPr>
                        <a:t>&lt;=30</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aukštos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l.geras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2"/>
                  </a:ext>
                </a:extLst>
              </a:tr>
              <a:tr h="230426">
                <a:tc>
                  <a:txBody>
                    <a:bodyPr/>
                    <a:lstStyle/>
                    <a:p>
                      <a:pPr algn="r" fontAlgn="b"/>
                      <a:r>
                        <a:rPr lang="en-GB" sz="1400" b="0" i="0" u="none" strike="noStrike">
                          <a:solidFill>
                            <a:srgbClr val="000000"/>
                          </a:solidFill>
                          <a:latin typeface="Calibri"/>
                        </a:rPr>
                        <a:t>3</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31..40</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dirty="0">
                          <a:solidFill>
                            <a:srgbClr val="000000"/>
                          </a:solidFill>
                          <a:latin typeface="Calibri"/>
                        </a:rPr>
                        <a:t>aukštos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dirty="0">
                          <a:solidFill>
                            <a:srgbClr val="000000"/>
                          </a:solidFill>
                          <a:latin typeface="Calibri"/>
                        </a:rPr>
                        <a:t>taip</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3"/>
                  </a:ext>
                </a:extLst>
              </a:tr>
              <a:tr h="230426">
                <a:tc>
                  <a:txBody>
                    <a:bodyPr/>
                    <a:lstStyle/>
                    <a:p>
                      <a:pPr algn="r" fontAlgn="b"/>
                      <a:r>
                        <a:rPr lang="en-GB" sz="1400" b="0" i="0" u="none" strike="noStrike">
                          <a:solidFill>
                            <a:srgbClr val="000000"/>
                          </a:solidFill>
                          <a:latin typeface="Calibri"/>
                        </a:rPr>
                        <a:t>4</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&gt;40</a:t>
                      </a:r>
                    </a:p>
                  </a:txBody>
                  <a:tcPr marL="9525" marR="9525" marT="9525" marB="0" anchor="b">
                    <a:lnL>
                      <a:noFill/>
                    </a:lnL>
                    <a:lnR>
                      <a:noFill/>
                    </a:lnR>
                    <a:lnT>
                      <a:noFill/>
                    </a:lnT>
                    <a:lnB>
                      <a:noFill/>
                    </a:lnB>
                    <a:solidFill>
                      <a:schemeClr val="bg1"/>
                    </a:solidFill>
                  </a:tcPr>
                </a:tc>
                <a:tc>
                  <a:txBody>
                    <a:bodyPr/>
                    <a:lstStyle/>
                    <a:p>
                      <a:pPr algn="r" fontAlgn="b"/>
                      <a:r>
                        <a:rPr lang="lt-LT" sz="1400" b="0" i="0" u="none" strike="noStrike">
                          <a:solidFill>
                            <a:srgbClr val="000000"/>
                          </a:solidFill>
                          <a:latin typeface="Calibri"/>
                        </a:rPr>
                        <a:t>vidutinės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4"/>
                  </a:ext>
                </a:extLst>
              </a:tr>
              <a:tr h="230426">
                <a:tc>
                  <a:txBody>
                    <a:bodyPr/>
                    <a:lstStyle/>
                    <a:p>
                      <a:pPr algn="r" fontAlgn="b"/>
                      <a:r>
                        <a:rPr lang="en-GB" sz="1400" b="0" i="0" u="none" strike="noStrike">
                          <a:solidFill>
                            <a:srgbClr val="000000"/>
                          </a:solidFill>
                          <a:latin typeface="Calibri"/>
                        </a:rPr>
                        <a:t>5</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&gt;40</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žemos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5"/>
                  </a:ext>
                </a:extLst>
              </a:tr>
              <a:tr h="230426">
                <a:tc>
                  <a:txBody>
                    <a:bodyPr/>
                    <a:lstStyle/>
                    <a:p>
                      <a:pPr algn="r" fontAlgn="b"/>
                      <a:r>
                        <a:rPr lang="en-GB" sz="1400" b="0" i="0" u="none" strike="noStrike">
                          <a:solidFill>
                            <a:srgbClr val="000000"/>
                          </a:solidFill>
                          <a:latin typeface="Calibri"/>
                        </a:rPr>
                        <a:t>6</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&gt;40</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dirty="0" err="1">
                          <a:solidFill>
                            <a:srgbClr val="000000"/>
                          </a:solidFill>
                          <a:latin typeface="Calibri"/>
                        </a:rPr>
                        <a:t>žemos</a:t>
                      </a:r>
                      <a:endParaRPr lang="en-GB" sz="1400" b="0" i="0" u="none" strike="noStrike" dirty="0">
                        <a:solidFill>
                          <a:srgbClr val="000000"/>
                        </a:solidFill>
                        <a:latin typeface="Calibri"/>
                      </a:endParaRP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l.geras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6"/>
                  </a:ext>
                </a:extLst>
              </a:tr>
              <a:tr h="230426">
                <a:tc>
                  <a:txBody>
                    <a:bodyPr/>
                    <a:lstStyle/>
                    <a:p>
                      <a:pPr algn="r" fontAlgn="b"/>
                      <a:r>
                        <a:rPr lang="en-GB" sz="1400" b="0" i="0" u="none" strike="noStrike">
                          <a:solidFill>
                            <a:srgbClr val="000000"/>
                          </a:solidFill>
                          <a:latin typeface="Calibri"/>
                        </a:rPr>
                        <a:t>7</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31..40</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žemos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l.geras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7"/>
                  </a:ext>
                </a:extLst>
              </a:tr>
              <a:tr h="230426">
                <a:tc>
                  <a:txBody>
                    <a:bodyPr/>
                    <a:lstStyle/>
                    <a:p>
                      <a:pPr algn="r" fontAlgn="b"/>
                      <a:r>
                        <a:rPr lang="en-GB" sz="1400" b="0" i="0" u="none" strike="noStrike">
                          <a:solidFill>
                            <a:srgbClr val="000000"/>
                          </a:solidFill>
                          <a:latin typeface="Calibri"/>
                        </a:rPr>
                        <a:t>8</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&lt;=30</a:t>
                      </a:r>
                    </a:p>
                  </a:txBody>
                  <a:tcPr marL="9525" marR="9525" marT="9525" marB="0" anchor="b">
                    <a:lnL>
                      <a:noFill/>
                    </a:lnL>
                    <a:lnR>
                      <a:noFill/>
                    </a:lnR>
                    <a:lnT>
                      <a:noFill/>
                    </a:lnT>
                    <a:lnB>
                      <a:noFill/>
                    </a:lnB>
                    <a:solidFill>
                      <a:schemeClr val="bg1"/>
                    </a:solidFill>
                  </a:tcPr>
                </a:tc>
                <a:tc>
                  <a:txBody>
                    <a:bodyPr/>
                    <a:lstStyle/>
                    <a:p>
                      <a:pPr algn="r" fontAlgn="b"/>
                      <a:r>
                        <a:rPr lang="lt-LT" sz="1400" b="0" i="0" u="none" strike="noStrike">
                          <a:solidFill>
                            <a:srgbClr val="000000"/>
                          </a:solidFill>
                          <a:latin typeface="Calibri"/>
                        </a:rPr>
                        <a:t>vidutinės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8"/>
                  </a:ext>
                </a:extLst>
              </a:tr>
              <a:tr h="230426">
                <a:tc>
                  <a:txBody>
                    <a:bodyPr/>
                    <a:lstStyle/>
                    <a:p>
                      <a:pPr algn="r" fontAlgn="b"/>
                      <a:r>
                        <a:rPr lang="en-GB" sz="1400" b="0" i="0" u="none" strike="noStrike">
                          <a:solidFill>
                            <a:srgbClr val="000000"/>
                          </a:solidFill>
                          <a:latin typeface="Calibri"/>
                        </a:rPr>
                        <a:t>9</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&lt;=30</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žemos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9"/>
                  </a:ext>
                </a:extLst>
              </a:tr>
              <a:tr h="230426">
                <a:tc>
                  <a:txBody>
                    <a:bodyPr/>
                    <a:lstStyle/>
                    <a:p>
                      <a:pPr algn="r" fontAlgn="b"/>
                      <a:r>
                        <a:rPr lang="en-GB" sz="1400" b="0" i="0" u="none" strike="noStrike">
                          <a:solidFill>
                            <a:srgbClr val="000000"/>
                          </a:solidFill>
                          <a:latin typeface="Calibri"/>
                        </a:rPr>
                        <a:t>10</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&gt;40</a:t>
                      </a:r>
                    </a:p>
                  </a:txBody>
                  <a:tcPr marL="9525" marR="9525" marT="9525" marB="0" anchor="b">
                    <a:lnL>
                      <a:noFill/>
                    </a:lnL>
                    <a:lnR>
                      <a:noFill/>
                    </a:lnR>
                    <a:lnT>
                      <a:noFill/>
                    </a:lnT>
                    <a:lnB>
                      <a:noFill/>
                    </a:lnB>
                    <a:solidFill>
                      <a:schemeClr val="bg1"/>
                    </a:solidFill>
                  </a:tcPr>
                </a:tc>
                <a:tc>
                  <a:txBody>
                    <a:bodyPr/>
                    <a:lstStyle/>
                    <a:p>
                      <a:pPr algn="r" fontAlgn="b"/>
                      <a:r>
                        <a:rPr lang="lt-LT" sz="1400" b="0" i="0" u="none" strike="noStrike">
                          <a:solidFill>
                            <a:srgbClr val="000000"/>
                          </a:solidFill>
                          <a:latin typeface="Calibri"/>
                        </a:rPr>
                        <a:t>vidutinės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dirty="0">
                          <a:solidFill>
                            <a:srgbClr val="000000"/>
                          </a:solidFill>
                          <a:latin typeface="Calibri"/>
                        </a:rPr>
                        <a:t>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dirty="0" err="1">
                          <a:solidFill>
                            <a:srgbClr val="000000"/>
                          </a:solidFill>
                          <a:latin typeface="Calibri"/>
                        </a:rPr>
                        <a:t>taip</a:t>
                      </a:r>
                      <a:endParaRPr lang="en-GB" sz="1400" b="0" i="0" u="none" strike="noStrike" dirty="0">
                        <a:solidFill>
                          <a:srgbClr val="000000"/>
                        </a:solidFill>
                        <a:latin typeface="Calibri"/>
                      </a:endParaRP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10"/>
                  </a:ext>
                </a:extLst>
              </a:tr>
              <a:tr h="230426">
                <a:tc>
                  <a:txBody>
                    <a:bodyPr/>
                    <a:lstStyle/>
                    <a:p>
                      <a:pPr algn="r" fontAlgn="b"/>
                      <a:r>
                        <a:rPr lang="en-GB" sz="1400" b="0" i="0" u="none" strike="noStrike">
                          <a:solidFill>
                            <a:srgbClr val="000000"/>
                          </a:solidFill>
                          <a:latin typeface="Calibri"/>
                        </a:rPr>
                        <a:t>11</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dirty="0">
                          <a:solidFill>
                            <a:srgbClr val="000000"/>
                          </a:solidFill>
                          <a:latin typeface="Calibri"/>
                        </a:rPr>
                        <a:t>&lt;=30</a:t>
                      </a:r>
                    </a:p>
                  </a:txBody>
                  <a:tcPr marL="9525" marR="9525" marT="9525" marB="0" anchor="b">
                    <a:lnL>
                      <a:noFill/>
                    </a:lnL>
                    <a:lnR>
                      <a:noFill/>
                    </a:lnR>
                    <a:lnT>
                      <a:noFill/>
                    </a:lnT>
                    <a:lnB>
                      <a:noFill/>
                    </a:lnB>
                    <a:solidFill>
                      <a:schemeClr val="bg1"/>
                    </a:solidFill>
                  </a:tcPr>
                </a:tc>
                <a:tc>
                  <a:txBody>
                    <a:bodyPr/>
                    <a:lstStyle/>
                    <a:p>
                      <a:pPr algn="r" fontAlgn="b"/>
                      <a:r>
                        <a:rPr lang="lt-LT" sz="1400" b="0" i="0" u="none" strike="noStrike">
                          <a:solidFill>
                            <a:srgbClr val="000000"/>
                          </a:solidFill>
                          <a:latin typeface="Calibri"/>
                        </a:rPr>
                        <a:t>vidutinės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l.geras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11"/>
                  </a:ext>
                </a:extLst>
              </a:tr>
              <a:tr h="230426">
                <a:tc>
                  <a:txBody>
                    <a:bodyPr/>
                    <a:lstStyle/>
                    <a:p>
                      <a:pPr algn="r" fontAlgn="b"/>
                      <a:r>
                        <a:rPr lang="en-GB" sz="1400" b="0" i="0" u="none" strike="noStrike">
                          <a:solidFill>
                            <a:srgbClr val="000000"/>
                          </a:solidFill>
                          <a:latin typeface="Calibri"/>
                        </a:rPr>
                        <a:t>12</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31..40</a:t>
                      </a:r>
                    </a:p>
                  </a:txBody>
                  <a:tcPr marL="9525" marR="9525" marT="9525" marB="0" anchor="b">
                    <a:lnL>
                      <a:noFill/>
                    </a:lnL>
                    <a:lnR>
                      <a:noFill/>
                    </a:lnR>
                    <a:lnT>
                      <a:noFill/>
                    </a:lnT>
                    <a:lnB>
                      <a:noFill/>
                    </a:lnB>
                    <a:solidFill>
                      <a:schemeClr val="bg1"/>
                    </a:solidFill>
                  </a:tcPr>
                </a:tc>
                <a:tc>
                  <a:txBody>
                    <a:bodyPr/>
                    <a:lstStyle/>
                    <a:p>
                      <a:pPr algn="r" fontAlgn="b"/>
                      <a:r>
                        <a:rPr lang="lt-LT" sz="1400" b="0" i="0" u="none" strike="noStrike">
                          <a:solidFill>
                            <a:srgbClr val="000000"/>
                          </a:solidFill>
                          <a:latin typeface="Calibri"/>
                        </a:rPr>
                        <a:t>vidutinės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l.geras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12"/>
                  </a:ext>
                </a:extLst>
              </a:tr>
              <a:tr h="230426">
                <a:tc>
                  <a:txBody>
                    <a:bodyPr/>
                    <a:lstStyle/>
                    <a:p>
                      <a:pPr algn="r" fontAlgn="b"/>
                      <a:r>
                        <a:rPr lang="en-GB" sz="1400" b="0" i="0" u="none" strike="noStrike">
                          <a:solidFill>
                            <a:srgbClr val="000000"/>
                          </a:solidFill>
                          <a:latin typeface="Calibri"/>
                        </a:rPr>
                        <a:t>13</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31..40</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aukštos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13"/>
                  </a:ext>
                </a:extLst>
              </a:tr>
              <a:tr h="230426">
                <a:tc>
                  <a:txBody>
                    <a:bodyPr/>
                    <a:lstStyle/>
                    <a:p>
                      <a:pPr algn="r" fontAlgn="b"/>
                      <a:r>
                        <a:rPr lang="en-GB" sz="1400" b="0" i="0" u="none" strike="noStrike">
                          <a:solidFill>
                            <a:srgbClr val="000000"/>
                          </a:solidFill>
                          <a:latin typeface="Calibri"/>
                        </a:rPr>
                        <a:t>14</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&gt;40</a:t>
                      </a:r>
                    </a:p>
                  </a:txBody>
                  <a:tcPr marL="9525" marR="9525" marT="9525" marB="0" anchor="b">
                    <a:lnL>
                      <a:noFill/>
                    </a:lnL>
                    <a:lnR>
                      <a:noFill/>
                    </a:lnR>
                    <a:lnT>
                      <a:noFill/>
                    </a:lnT>
                    <a:lnB>
                      <a:noFill/>
                    </a:lnB>
                    <a:solidFill>
                      <a:schemeClr val="bg1"/>
                    </a:solidFill>
                  </a:tcPr>
                </a:tc>
                <a:tc>
                  <a:txBody>
                    <a:bodyPr/>
                    <a:lstStyle/>
                    <a:p>
                      <a:pPr algn="r" fontAlgn="b"/>
                      <a:r>
                        <a:rPr lang="lt-LT" sz="1400" b="0" i="0" u="none" strike="noStrike">
                          <a:solidFill>
                            <a:srgbClr val="000000"/>
                          </a:solidFill>
                          <a:latin typeface="Calibri"/>
                        </a:rPr>
                        <a:t>vidutinės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l.geras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dirty="0">
                          <a:solidFill>
                            <a:srgbClr val="000000"/>
                          </a:solidFill>
                          <a:latin typeface="Calibri"/>
                        </a:rPr>
                        <a:t>ne</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14"/>
                  </a:ext>
                </a:extLst>
              </a:tr>
            </a:tbl>
          </a:graphicData>
        </a:graphic>
      </p:graphicFrame>
      <p:sp>
        <p:nvSpPr>
          <p:cNvPr id="4" name="Slide Number Placeholder 3"/>
          <p:cNvSpPr>
            <a:spLocks noGrp="1"/>
          </p:cNvSpPr>
          <p:nvPr>
            <p:ph type="sldNum" sz="quarter" idx="12"/>
          </p:nvPr>
        </p:nvSpPr>
        <p:spPr/>
        <p:txBody>
          <a:bodyPr/>
          <a:lstStyle/>
          <a:p>
            <a:fld id="{6D22F896-40B5-4ADD-8801-0D06FADFA095}" type="slidenum">
              <a:rPr lang="en-US" smtClean="0"/>
              <a:t>45</a:t>
            </a:fld>
            <a:endParaRPr lang="en-US" dirty="0"/>
          </a:p>
        </p:txBody>
      </p:sp>
    </p:spTree>
    <p:extLst>
      <p:ext uri="{BB962C8B-B14F-4D97-AF65-F5344CB8AC3E}">
        <p14:creationId xmlns:p14="http://schemas.microsoft.com/office/powerpoint/2010/main" val="106673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76672"/>
            <a:ext cx="4906888" cy="864096"/>
          </a:xfrm>
        </p:spPr>
        <p:txBody>
          <a:bodyPr>
            <a:noAutofit/>
          </a:bodyPr>
          <a:lstStyle/>
          <a:p>
            <a:r>
              <a:rPr lang="lt-LT" sz="2800" dirty="0"/>
              <a:t>Klasifikacijos pavyzdys naudojant </a:t>
            </a:r>
            <a:r>
              <a:rPr lang="lt-LT" sz="2800" dirty="0" err="1"/>
              <a:t>Bajeso</a:t>
            </a:r>
            <a:r>
              <a:rPr lang="lt-LT" sz="2800" dirty="0"/>
              <a:t> teoremą</a:t>
            </a:r>
            <a:endParaRPr lang="en-GB" sz="2800" dirty="0"/>
          </a:p>
        </p:txBody>
      </p:sp>
      <p:sp>
        <p:nvSpPr>
          <p:cNvPr id="3" name="Content Placeholder 2"/>
          <p:cNvSpPr>
            <a:spLocks noGrp="1"/>
          </p:cNvSpPr>
          <p:nvPr>
            <p:ph idx="1"/>
          </p:nvPr>
        </p:nvSpPr>
        <p:spPr>
          <a:xfrm>
            <a:off x="6456040" y="764704"/>
            <a:ext cx="3538736" cy="864096"/>
          </a:xfrm>
        </p:spPr>
        <p:txBody>
          <a:bodyPr>
            <a:normAutofit/>
          </a:bodyPr>
          <a:lstStyle/>
          <a:p>
            <a:pPr>
              <a:buNone/>
            </a:pPr>
            <a:r>
              <a:rPr lang="lt-LT" dirty="0" smtClean="0"/>
              <a:t>	</a:t>
            </a:r>
            <a:r>
              <a:rPr lang="en-US" dirty="0" smtClean="0"/>
              <a:t>I</a:t>
            </a:r>
            <a:r>
              <a:rPr lang="lt-LT" dirty="0" smtClean="0"/>
              <a:t>š apsimokymo duomenų apskaičiuojame</a:t>
            </a:r>
            <a:endParaRPr lang="en-GB" dirty="0"/>
          </a:p>
        </p:txBody>
      </p:sp>
      <p:sp>
        <p:nvSpPr>
          <p:cNvPr id="5" name="Rectangle 4"/>
          <p:cNvSpPr/>
          <p:nvPr/>
        </p:nvSpPr>
        <p:spPr>
          <a:xfrm>
            <a:off x="5303913" y="1340768"/>
            <a:ext cx="5329163" cy="2308324"/>
          </a:xfrm>
          <a:prstGeom prst="rect">
            <a:avLst/>
          </a:prstGeom>
        </p:spPr>
        <p:txBody>
          <a:bodyPr wrap="square">
            <a:spAutoFit/>
          </a:bodyPr>
          <a:lstStyle/>
          <a:p>
            <a:r>
              <a:rPr lang="pl-PL" dirty="0"/>
              <a:t>P(</a:t>
            </a:r>
            <a:r>
              <a:rPr lang="lt-LT" dirty="0"/>
              <a:t>Amžius</a:t>
            </a:r>
            <a:r>
              <a:rPr lang="pl-PL" dirty="0"/>
              <a:t>=„&lt;=30”|C1) </a:t>
            </a:r>
            <a:r>
              <a:rPr lang="lt-LT" dirty="0"/>
              <a:t>	   </a:t>
            </a:r>
            <a:r>
              <a:rPr lang="pl-PL" dirty="0"/>
              <a:t>= 2/9 = 0.222</a:t>
            </a:r>
            <a:endParaRPr lang="lt-LT" dirty="0"/>
          </a:p>
          <a:p>
            <a:r>
              <a:rPr lang="pl-PL" dirty="0"/>
              <a:t>P(</a:t>
            </a:r>
            <a:r>
              <a:rPr lang="lt-LT" dirty="0"/>
              <a:t>Pajamos</a:t>
            </a:r>
            <a:r>
              <a:rPr lang="pl-PL" dirty="0"/>
              <a:t>=„</a:t>
            </a:r>
            <a:r>
              <a:rPr lang="lt-LT" dirty="0"/>
              <a:t>vidutinės</a:t>
            </a:r>
            <a:r>
              <a:rPr lang="pl-PL" dirty="0"/>
              <a:t>”|C1) = 4/9 = 0.444</a:t>
            </a:r>
            <a:endParaRPr lang="lt-LT" dirty="0"/>
          </a:p>
          <a:p>
            <a:r>
              <a:rPr lang="pl-PL" dirty="0"/>
              <a:t>P(</a:t>
            </a:r>
            <a:r>
              <a:rPr lang="pl-PL" dirty="0" err="1"/>
              <a:t>Stud</a:t>
            </a:r>
            <a:r>
              <a:rPr lang="lt-LT" dirty="0" err="1"/>
              <a:t>entas</a:t>
            </a:r>
            <a:r>
              <a:rPr lang="pl-PL" dirty="0"/>
              <a:t>=„t</a:t>
            </a:r>
            <a:r>
              <a:rPr lang="lt-LT" dirty="0" err="1"/>
              <a:t>aip</a:t>
            </a:r>
            <a:r>
              <a:rPr lang="pl-PL" dirty="0"/>
              <a:t>”|C1) </a:t>
            </a:r>
            <a:r>
              <a:rPr lang="lt-LT" dirty="0"/>
              <a:t>	   </a:t>
            </a:r>
            <a:r>
              <a:rPr lang="pl-PL" dirty="0"/>
              <a:t>= 6/9 = 0.667</a:t>
            </a:r>
          </a:p>
          <a:p>
            <a:r>
              <a:rPr lang="pl-PL" dirty="0"/>
              <a:t>P(</a:t>
            </a:r>
            <a:r>
              <a:rPr lang="lt-LT" dirty="0" err="1"/>
              <a:t>KreditoĮv</a:t>
            </a:r>
            <a:r>
              <a:rPr lang="lt-LT" dirty="0"/>
              <a:t>.</a:t>
            </a:r>
            <a:r>
              <a:rPr lang="pl-PL" dirty="0"/>
              <a:t> =„</a:t>
            </a:r>
            <a:r>
              <a:rPr lang="lt-LT" dirty="0"/>
              <a:t>geras</a:t>
            </a:r>
            <a:r>
              <a:rPr lang="pl-PL" dirty="0"/>
              <a:t>”|C1) </a:t>
            </a:r>
            <a:r>
              <a:rPr lang="lt-LT" dirty="0"/>
              <a:t>	   </a:t>
            </a:r>
            <a:r>
              <a:rPr lang="pl-PL" dirty="0"/>
              <a:t>= 6/9 = 0.667</a:t>
            </a:r>
          </a:p>
          <a:p>
            <a:r>
              <a:rPr lang="pl-PL" dirty="0"/>
              <a:t>P(</a:t>
            </a:r>
            <a:r>
              <a:rPr lang="lt-LT" dirty="0"/>
              <a:t>Amžius </a:t>
            </a:r>
            <a:r>
              <a:rPr lang="pl-PL" dirty="0"/>
              <a:t>=„&lt;=30”|C2) </a:t>
            </a:r>
            <a:r>
              <a:rPr lang="lt-LT" dirty="0"/>
              <a:t>	   </a:t>
            </a:r>
            <a:r>
              <a:rPr lang="pl-PL" dirty="0"/>
              <a:t>= 3/5 = 0.600</a:t>
            </a:r>
          </a:p>
          <a:p>
            <a:r>
              <a:rPr lang="pl-PL" dirty="0"/>
              <a:t>P(</a:t>
            </a:r>
            <a:r>
              <a:rPr lang="lt-LT" dirty="0"/>
              <a:t>Pajamos</a:t>
            </a:r>
            <a:r>
              <a:rPr lang="pl-PL" dirty="0"/>
              <a:t>=„</a:t>
            </a:r>
            <a:r>
              <a:rPr lang="lt-LT" dirty="0"/>
              <a:t>vidutinės</a:t>
            </a:r>
            <a:r>
              <a:rPr lang="pl-PL" dirty="0"/>
              <a:t>”|C2) = 2/5 = 0,400</a:t>
            </a:r>
          </a:p>
          <a:p>
            <a:r>
              <a:rPr lang="pl-PL" dirty="0"/>
              <a:t>P(</a:t>
            </a:r>
            <a:r>
              <a:rPr lang="pl-PL" dirty="0" err="1"/>
              <a:t>Stud</a:t>
            </a:r>
            <a:r>
              <a:rPr lang="lt-LT" dirty="0" err="1"/>
              <a:t>entas</a:t>
            </a:r>
            <a:r>
              <a:rPr lang="pl-PL" dirty="0"/>
              <a:t>=„t</a:t>
            </a:r>
            <a:r>
              <a:rPr lang="lt-LT" dirty="0" err="1"/>
              <a:t>aip</a:t>
            </a:r>
            <a:r>
              <a:rPr lang="pl-PL" dirty="0"/>
              <a:t>”|C2) </a:t>
            </a:r>
            <a:r>
              <a:rPr lang="lt-LT" dirty="0"/>
              <a:t>	   </a:t>
            </a:r>
            <a:r>
              <a:rPr lang="pl-PL" dirty="0"/>
              <a:t>= 1/5 = 0.200</a:t>
            </a:r>
          </a:p>
          <a:p>
            <a:r>
              <a:rPr lang="pl-PL" dirty="0"/>
              <a:t>P(</a:t>
            </a:r>
            <a:r>
              <a:rPr lang="lt-LT" dirty="0" err="1"/>
              <a:t>KreditoĮv</a:t>
            </a:r>
            <a:r>
              <a:rPr lang="lt-LT" dirty="0"/>
              <a:t>.</a:t>
            </a:r>
            <a:r>
              <a:rPr lang="pl-PL" dirty="0"/>
              <a:t> =„</a:t>
            </a:r>
            <a:r>
              <a:rPr lang="lt-LT" dirty="0"/>
              <a:t>geras</a:t>
            </a:r>
            <a:r>
              <a:rPr lang="pl-PL" dirty="0"/>
              <a:t>”|C2) </a:t>
            </a:r>
            <a:r>
              <a:rPr lang="lt-LT" dirty="0"/>
              <a:t>	   </a:t>
            </a:r>
            <a:r>
              <a:rPr lang="pl-PL" dirty="0"/>
              <a:t>= 2/5 = 0.400</a:t>
            </a:r>
            <a:endParaRPr lang="en-GB" dirty="0"/>
          </a:p>
        </p:txBody>
      </p:sp>
      <p:sp>
        <p:nvSpPr>
          <p:cNvPr id="6" name="Content Placeholder 2"/>
          <p:cNvSpPr txBox="1">
            <a:spLocks/>
          </p:cNvSpPr>
          <p:nvPr/>
        </p:nvSpPr>
        <p:spPr>
          <a:xfrm>
            <a:off x="6456040" y="3917955"/>
            <a:ext cx="3538736" cy="360040"/>
          </a:xfrm>
          <a:prstGeom prst="rect">
            <a:avLst/>
          </a:prstGeom>
        </p:spPr>
        <p:txBody>
          <a:bodyPr vert="horz">
            <a:normAutofit fontScale="77500" lnSpcReduction="20000"/>
          </a:bodyPr>
          <a:lstStyle/>
          <a:p>
            <a:pPr marL="365760" indent="-256032" defTabSz="914400">
              <a:spcBef>
                <a:spcPts val="300"/>
              </a:spcBef>
              <a:buClr>
                <a:schemeClr val="accent3"/>
              </a:buClr>
              <a:defRPr/>
            </a:pPr>
            <a:r>
              <a:rPr lang="lt-LT" sz="2800" dirty="0"/>
              <a:t>	</a:t>
            </a:r>
            <a:r>
              <a:rPr lang="en-US" sz="2800" dirty="0"/>
              <a:t>I</a:t>
            </a:r>
            <a:r>
              <a:rPr lang="lt-LT" sz="2800" dirty="0"/>
              <a:t>š čia turime</a:t>
            </a:r>
            <a:endParaRPr lang="en-GB" sz="2800" dirty="0"/>
          </a:p>
        </p:txBody>
      </p:sp>
      <p:sp>
        <p:nvSpPr>
          <p:cNvPr id="7" name="Rectangle 6"/>
          <p:cNvSpPr/>
          <p:nvPr/>
        </p:nvSpPr>
        <p:spPr>
          <a:xfrm>
            <a:off x="5231905" y="4205988"/>
            <a:ext cx="5401170" cy="2031325"/>
          </a:xfrm>
          <a:prstGeom prst="rect">
            <a:avLst/>
          </a:prstGeom>
        </p:spPr>
        <p:txBody>
          <a:bodyPr wrap="square">
            <a:spAutoFit/>
          </a:bodyPr>
          <a:lstStyle/>
          <a:p>
            <a:r>
              <a:rPr lang="en-GB" i="1" dirty="0"/>
              <a:t>P(X|C1) = 0.222*0.444*0.667*0.667 =</a:t>
            </a:r>
            <a:r>
              <a:rPr lang="en-GB" dirty="0"/>
              <a:t> 0.044</a:t>
            </a:r>
          </a:p>
          <a:p>
            <a:r>
              <a:rPr lang="en-GB" i="1" dirty="0"/>
              <a:t>P(X|C1)P(C1) = 0.044*0.643 = 0.028</a:t>
            </a:r>
            <a:endParaRPr lang="lt-LT" i="1" dirty="0"/>
          </a:p>
          <a:p>
            <a:endParaRPr lang="en-GB" i="1" dirty="0"/>
          </a:p>
          <a:p>
            <a:r>
              <a:rPr lang="en-GB" i="1" dirty="0"/>
              <a:t>P(X|C2) = 0.600*0.400*0.200*0.400 </a:t>
            </a:r>
            <a:r>
              <a:rPr lang="en-GB" dirty="0"/>
              <a:t>= 0.019</a:t>
            </a:r>
          </a:p>
          <a:p>
            <a:r>
              <a:rPr lang="en-GB" i="1" dirty="0"/>
              <a:t>P(X|C2)P(C2) = 0.019*0.357 = 0.007</a:t>
            </a:r>
            <a:endParaRPr lang="lt-LT" i="1" dirty="0"/>
          </a:p>
          <a:p>
            <a:endParaRPr lang="en-GB" i="1" dirty="0"/>
          </a:p>
          <a:p>
            <a:r>
              <a:rPr lang="pl-PL" i="1" dirty="0"/>
              <a:t>X – </a:t>
            </a:r>
            <a:r>
              <a:rPr lang="lt-LT" i="1" dirty="0"/>
              <a:t>klasifikuojamas kaip C</a:t>
            </a:r>
            <a:r>
              <a:rPr lang="pl-PL" i="1" dirty="0"/>
              <a:t>1</a:t>
            </a:r>
            <a:r>
              <a:rPr lang="lt-LT" i="1" dirty="0"/>
              <a:t> klasės objektas</a:t>
            </a:r>
            <a:endParaRPr lang="en-GB" dirty="0"/>
          </a:p>
        </p:txBody>
      </p:sp>
      <p:graphicFrame>
        <p:nvGraphicFramePr>
          <p:cNvPr id="8" name="Table 7"/>
          <p:cNvGraphicFramePr>
            <a:graphicFrameLocks noGrp="1"/>
          </p:cNvGraphicFramePr>
          <p:nvPr>
            <p:extLst/>
          </p:nvPr>
        </p:nvGraphicFramePr>
        <p:xfrm>
          <a:off x="1631505" y="1628801"/>
          <a:ext cx="3456385" cy="3662209"/>
        </p:xfrm>
        <a:graphic>
          <a:graphicData uri="http://schemas.openxmlformats.org/drawingml/2006/table">
            <a:tbl>
              <a:tblPr/>
              <a:tblGrid>
                <a:gridCol w="222570">
                  <a:extLst>
                    <a:ext uri="{9D8B030D-6E8A-4147-A177-3AD203B41FA5}">
                      <a16:colId xmlns:a16="http://schemas.microsoft.com/office/drawing/2014/main" val="20000"/>
                    </a:ext>
                  </a:extLst>
                </a:gridCol>
                <a:gridCol w="641527">
                  <a:extLst>
                    <a:ext uri="{9D8B030D-6E8A-4147-A177-3AD203B41FA5}">
                      <a16:colId xmlns:a16="http://schemas.microsoft.com/office/drawing/2014/main" val="20001"/>
                    </a:ext>
                  </a:extLst>
                </a:gridCol>
                <a:gridCol w="720080">
                  <a:extLst>
                    <a:ext uri="{9D8B030D-6E8A-4147-A177-3AD203B41FA5}">
                      <a16:colId xmlns:a16="http://schemas.microsoft.com/office/drawing/2014/main" val="20002"/>
                    </a:ext>
                  </a:extLst>
                </a:gridCol>
                <a:gridCol w="536787">
                  <a:extLst>
                    <a:ext uri="{9D8B030D-6E8A-4147-A177-3AD203B41FA5}">
                      <a16:colId xmlns:a16="http://schemas.microsoft.com/office/drawing/2014/main" val="20003"/>
                    </a:ext>
                  </a:extLst>
                </a:gridCol>
                <a:gridCol w="615341">
                  <a:extLst>
                    <a:ext uri="{9D8B030D-6E8A-4147-A177-3AD203B41FA5}">
                      <a16:colId xmlns:a16="http://schemas.microsoft.com/office/drawing/2014/main" val="20004"/>
                    </a:ext>
                  </a:extLst>
                </a:gridCol>
                <a:gridCol w="720080">
                  <a:extLst>
                    <a:ext uri="{9D8B030D-6E8A-4147-A177-3AD203B41FA5}">
                      <a16:colId xmlns:a16="http://schemas.microsoft.com/office/drawing/2014/main" val="20005"/>
                    </a:ext>
                  </a:extLst>
                </a:gridCol>
              </a:tblGrid>
              <a:tr h="230426">
                <a:tc>
                  <a:txBody>
                    <a:bodyPr/>
                    <a:lstStyle/>
                    <a:p>
                      <a:pPr algn="l" fontAlgn="b"/>
                      <a:r>
                        <a:rPr lang="en-GB" sz="1400" b="1" i="0" u="none" strike="noStrike" dirty="0" smtClean="0">
                          <a:solidFill>
                            <a:srgbClr val="000000"/>
                          </a:solidFill>
                          <a:latin typeface="Calibri"/>
                        </a:rPr>
                        <a:t>Id</a:t>
                      </a:r>
                      <a:r>
                        <a:rPr lang="lt-LT" sz="1400" b="1" i="0" u="none" strike="noStrike" dirty="0" smtClean="0">
                          <a:solidFill>
                            <a:srgbClr val="000000"/>
                          </a:solidFill>
                          <a:latin typeface="Calibri"/>
                        </a:rPr>
                        <a:t/>
                      </a:r>
                      <a:br>
                        <a:rPr lang="lt-LT" sz="1400" b="1" i="0" u="none" strike="noStrike" dirty="0" smtClean="0">
                          <a:solidFill>
                            <a:srgbClr val="000000"/>
                          </a:solidFill>
                          <a:latin typeface="Calibri"/>
                        </a:rPr>
                      </a:br>
                      <a:endParaRPr lang="en-GB" sz="1400" b="1" i="0" u="none" strike="noStrike" dirty="0">
                        <a:solidFill>
                          <a:srgbClr val="000000"/>
                        </a:solidFill>
                        <a:latin typeface="Calibri"/>
                      </a:endParaRPr>
                    </a:p>
                  </a:txBody>
                  <a:tcPr marL="9525" marR="9525" marT="9525" marB="0" anchor="b">
                    <a:lnL>
                      <a:noFill/>
                    </a:lnL>
                    <a:lnR>
                      <a:noFill/>
                    </a:lnR>
                    <a:lnT>
                      <a:noFill/>
                    </a:lnT>
                    <a:lnB>
                      <a:noFill/>
                    </a:lnB>
                    <a:solidFill>
                      <a:schemeClr val="bg1"/>
                    </a:solidFill>
                  </a:tcPr>
                </a:tc>
                <a:tc>
                  <a:txBody>
                    <a:bodyPr/>
                    <a:lstStyle/>
                    <a:p>
                      <a:pPr algn="l" fontAlgn="b"/>
                      <a:r>
                        <a:rPr lang="en-GB" sz="1400" b="1" i="0" u="none" strike="noStrike" dirty="0" smtClean="0">
                          <a:solidFill>
                            <a:srgbClr val="000000"/>
                          </a:solidFill>
                          <a:latin typeface="Calibri"/>
                        </a:rPr>
                        <a:t>Amžius</a:t>
                      </a:r>
                      <a:r>
                        <a:rPr lang="lt-LT" sz="1400" b="1" i="0" u="none" strike="noStrike" dirty="0" smtClean="0">
                          <a:solidFill>
                            <a:srgbClr val="000000"/>
                          </a:solidFill>
                          <a:latin typeface="Calibri"/>
                        </a:rPr>
                        <a:t/>
                      </a:r>
                      <a:br>
                        <a:rPr lang="lt-LT" sz="1400" b="1" i="0" u="none" strike="noStrike" dirty="0" smtClean="0">
                          <a:solidFill>
                            <a:srgbClr val="000000"/>
                          </a:solidFill>
                          <a:latin typeface="Calibri"/>
                        </a:rPr>
                      </a:br>
                      <a:endParaRPr lang="en-GB" sz="1400" b="1" i="0" u="none" strike="noStrike" dirty="0">
                        <a:solidFill>
                          <a:srgbClr val="000000"/>
                        </a:solidFill>
                        <a:latin typeface="Calibri"/>
                      </a:endParaRPr>
                    </a:p>
                  </a:txBody>
                  <a:tcPr marL="9525" marR="9525" marT="9525" marB="0" anchor="b">
                    <a:lnL>
                      <a:noFill/>
                    </a:lnL>
                    <a:lnR>
                      <a:noFill/>
                    </a:lnR>
                    <a:lnT>
                      <a:noFill/>
                    </a:lnT>
                    <a:lnB>
                      <a:noFill/>
                    </a:lnB>
                    <a:solidFill>
                      <a:schemeClr val="bg1"/>
                    </a:solidFill>
                  </a:tcPr>
                </a:tc>
                <a:tc>
                  <a:txBody>
                    <a:bodyPr/>
                    <a:lstStyle/>
                    <a:p>
                      <a:pPr algn="r" fontAlgn="b"/>
                      <a:r>
                        <a:rPr lang="en-GB" sz="1400" b="1" i="0" u="none" strike="noStrike" dirty="0" smtClean="0">
                          <a:solidFill>
                            <a:srgbClr val="000000"/>
                          </a:solidFill>
                          <a:latin typeface="Calibri"/>
                        </a:rPr>
                        <a:t>Pajamos</a:t>
                      </a:r>
                      <a:r>
                        <a:rPr lang="lt-LT" sz="1400" b="1" i="0" u="none" strike="noStrike" dirty="0" smtClean="0">
                          <a:solidFill>
                            <a:srgbClr val="000000"/>
                          </a:solidFill>
                          <a:latin typeface="Calibri"/>
                        </a:rPr>
                        <a:t/>
                      </a:r>
                      <a:br>
                        <a:rPr lang="lt-LT" sz="1400" b="1" i="0" u="none" strike="noStrike" dirty="0" smtClean="0">
                          <a:solidFill>
                            <a:srgbClr val="000000"/>
                          </a:solidFill>
                          <a:latin typeface="Calibri"/>
                        </a:rPr>
                      </a:br>
                      <a:endParaRPr lang="en-GB" sz="1400" b="1" i="0" u="none" strike="noStrike" dirty="0">
                        <a:solidFill>
                          <a:srgbClr val="000000"/>
                        </a:solidFill>
                        <a:latin typeface="Calibri"/>
                      </a:endParaRPr>
                    </a:p>
                  </a:txBody>
                  <a:tcPr marL="9525" marR="9525" marT="9525" marB="0" anchor="b">
                    <a:lnL>
                      <a:noFill/>
                    </a:lnL>
                    <a:lnR>
                      <a:noFill/>
                    </a:lnR>
                    <a:lnT>
                      <a:noFill/>
                    </a:lnT>
                    <a:lnB>
                      <a:noFill/>
                    </a:lnB>
                    <a:solidFill>
                      <a:schemeClr val="bg1"/>
                    </a:solidFill>
                  </a:tcPr>
                </a:tc>
                <a:tc>
                  <a:txBody>
                    <a:bodyPr/>
                    <a:lstStyle/>
                    <a:p>
                      <a:pPr algn="ctr" fontAlgn="b"/>
                      <a:r>
                        <a:rPr lang="lt-LT" sz="1400" b="1" i="0" u="none" strike="noStrike" dirty="0" smtClean="0">
                          <a:solidFill>
                            <a:srgbClr val="000000"/>
                          </a:solidFill>
                          <a:latin typeface="Calibri"/>
                        </a:rPr>
                        <a:t>Studentas</a:t>
                      </a:r>
                      <a:endParaRPr lang="en-GB" sz="1400" b="1" i="0" u="none" strike="noStrike" dirty="0">
                        <a:solidFill>
                          <a:srgbClr val="000000"/>
                        </a:solidFill>
                        <a:latin typeface="Calibri"/>
                      </a:endParaRPr>
                    </a:p>
                  </a:txBody>
                  <a:tcPr marL="9525" marR="9525" marT="9525" marB="0" anchor="b">
                    <a:lnL>
                      <a:noFill/>
                    </a:lnL>
                    <a:lnR>
                      <a:noFill/>
                    </a:lnR>
                    <a:lnT>
                      <a:noFill/>
                    </a:lnT>
                    <a:lnB>
                      <a:noFill/>
                    </a:lnB>
                    <a:solidFill>
                      <a:schemeClr val="bg1"/>
                    </a:solidFill>
                  </a:tcPr>
                </a:tc>
                <a:tc>
                  <a:txBody>
                    <a:bodyPr/>
                    <a:lstStyle/>
                    <a:p>
                      <a:pPr algn="ctr" fontAlgn="ctr"/>
                      <a:r>
                        <a:rPr lang="en-GB" sz="1400" b="1" i="0" u="none" strike="noStrike" dirty="0">
                          <a:solidFill>
                            <a:srgbClr val="000000"/>
                          </a:solidFill>
                          <a:latin typeface="Calibri"/>
                        </a:rPr>
                        <a:t>Kredito įv.</a:t>
                      </a:r>
                    </a:p>
                  </a:txBody>
                  <a:tcPr marL="9525" marR="9525" marT="9525" marB="0" anchor="ctr">
                    <a:lnL>
                      <a:noFill/>
                    </a:lnL>
                    <a:lnR>
                      <a:noFill/>
                    </a:lnR>
                    <a:lnT>
                      <a:noFill/>
                    </a:lnT>
                    <a:lnB>
                      <a:noFill/>
                    </a:lnB>
                    <a:solidFill>
                      <a:schemeClr val="bg1"/>
                    </a:solidFill>
                  </a:tcPr>
                </a:tc>
                <a:tc>
                  <a:txBody>
                    <a:bodyPr/>
                    <a:lstStyle/>
                    <a:p>
                      <a:pPr algn="l" fontAlgn="b"/>
                      <a:r>
                        <a:rPr lang="en-GB" sz="1400" b="1" i="0" u="none" strike="noStrike" dirty="0">
                          <a:solidFill>
                            <a:srgbClr val="000000"/>
                          </a:solidFill>
                          <a:latin typeface="Calibri"/>
                        </a:rPr>
                        <a:t>Komp. Pirkimas</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0"/>
                  </a:ext>
                </a:extLst>
              </a:tr>
              <a:tr h="230426">
                <a:tc>
                  <a:txBody>
                    <a:bodyPr/>
                    <a:lstStyle/>
                    <a:p>
                      <a:pPr algn="r" fontAlgn="b"/>
                      <a:r>
                        <a:rPr lang="en-GB" sz="1400" b="0" i="0" u="none" strike="noStrike">
                          <a:solidFill>
                            <a:srgbClr val="000000"/>
                          </a:solidFill>
                          <a:latin typeface="Calibri"/>
                        </a:rPr>
                        <a:t>1</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&lt;=30</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aukštos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dirty="0">
                          <a:solidFill>
                            <a:srgbClr val="000000"/>
                          </a:solidFill>
                          <a:latin typeface="Calibri"/>
                        </a:rPr>
                        <a:t>ne</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1"/>
                  </a:ext>
                </a:extLst>
              </a:tr>
              <a:tr h="230426">
                <a:tc>
                  <a:txBody>
                    <a:bodyPr/>
                    <a:lstStyle/>
                    <a:p>
                      <a:pPr algn="r" fontAlgn="b"/>
                      <a:r>
                        <a:rPr lang="en-GB" sz="1400" b="0" i="0" u="none" strike="noStrike">
                          <a:solidFill>
                            <a:srgbClr val="000000"/>
                          </a:solidFill>
                          <a:latin typeface="Calibri"/>
                        </a:rPr>
                        <a:t>2</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dirty="0">
                          <a:solidFill>
                            <a:srgbClr val="000000"/>
                          </a:solidFill>
                          <a:latin typeface="Calibri"/>
                        </a:rPr>
                        <a:t>&lt;=30</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aukštos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l.geras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2"/>
                  </a:ext>
                </a:extLst>
              </a:tr>
              <a:tr h="230426">
                <a:tc>
                  <a:txBody>
                    <a:bodyPr/>
                    <a:lstStyle/>
                    <a:p>
                      <a:pPr algn="r" fontAlgn="b"/>
                      <a:r>
                        <a:rPr lang="en-GB" sz="1400" b="0" i="0" u="none" strike="noStrike">
                          <a:solidFill>
                            <a:srgbClr val="000000"/>
                          </a:solidFill>
                          <a:latin typeface="Calibri"/>
                        </a:rPr>
                        <a:t>3</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31..40</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dirty="0">
                          <a:solidFill>
                            <a:srgbClr val="000000"/>
                          </a:solidFill>
                          <a:latin typeface="Calibri"/>
                        </a:rPr>
                        <a:t>aukštos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dirty="0">
                          <a:solidFill>
                            <a:srgbClr val="000000"/>
                          </a:solidFill>
                          <a:latin typeface="Calibri"/>
                        </a:rPr>
                        <a:t>taip</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3"/>
                  </a:ext>
                </a:extLst>
              </a:tr>
              <a:tr h="230426">
                <a:tc>
                  <a:txBody>
                    <a:bodyPr/>
                    <a:lstStyle/>
                    <a:p>
                      <a:pPr algn="r" fontAlgn="b"/>
                      <a:r>
                        <a:rPr lang="en-GB" sz="1400" b="0" i="0" u="none" strike="noStrike">
                          <a:solidFill>
                            <a:srgbClr val="000000"/>
                          </a:solidFill>
                          <a:latin typeface="Calibri"/>
                        </a:rPr>
                        <a:t>4</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&gt;40</a:t>
                      </a:r>
                    </a:p>
                  </a:txBody>
                  <a:tcPr marL="9525" marR="9525" marT="9525" marB="0" anchor="b">
                    <a:lnL>
                      <a:noFill/>
                    </a:lnL>
                    <a:lnR>
                      <a:noFill/>
                    </a:lnR>
                    <a:lnT>
                      <a:noFill/>
                    </a:lnT>
                    <a:lnB>
                      <a:noFill/>
                    </a:lnB>
                    <a:solidFill>
                      <a:schemeClr val="bg1"/>
                    </a:solidFill>
                  </a:tcPr>
                </a:tc>
                <a:tc>
                  <a:txBody>
                    <a:bodyPr/>
                    <a:lstStyle/>
                    <a:p>
                      <a:pPr algn="r" fontAlgn="b"/>
                      <a:r>
                        <a:rPr lang="lt-LT" sz="1400" b="0" i="0" u="none" strike="noStrike">
                          <a:solidFill>
                            <a:srgbClr val="000000"/>
                          </a:solidFill>
                          <a:latin typeface="Calibri"/>
                        </a:rPr>
                        <a:t>vidutinės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4"/>
                  </a:ext>
                </a:extLst>
              </a:tr>
              <a:tr h="230426">
                <a:tc>
                  <a:txBody>
                    <a:bodyPr/>
                    <a:lstStyle/>
                    <a:p>
                      <a:pPr algn="r" fontAlgn="b"/>
                      <a:r>
                        <a:rPr lang="en-GB" sz="1400" b="0" i="0" u="none" strike="noStrike">
                          <a:solidFill>
                            <a:srgbClr val="000000"/>
                          </a:solidFill>
                          <a:latin typeface="Calibri"/>
                        </a:rPr>
                        <a:t>5</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&gt;40</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žemos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5"/>
                  </a:ext>
                </a:extLst>
              </a:tr>
              <a:tr h="230426">
                <a:tc>
                  <a:txBody>
                    <a:bodyPr/>
                    <a:lstStyle/>
                    <a:p>
                      <a:pPr algn="r" fontAlgn="b"/>
                      <a:r>
                        <a:rPr lang="en-GB" sz="1400" b="0" i="0" u="none" strike="noStrike">
                          <a:solidFill>
                            <a:srgbClr val="000000"/>
                          </a:solidFill>
                          <a:latin typeface="Calibri"/>
                        </a:rPr>
                        <a:t>6</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&gt;40</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dirty="0" err="1">
                          <a:solidFill>
                            <a:srgbClr val="000000"/>
                          </a:solidFill>
                          <a:latin typeface="Calibri"/>
                        </a:rPr>
                        <a:t>žemos</a:t>
                      </a:r>
                      <a:endParaRPr lang="en-GB" sz="1400" b="0" i="0" u="none" strike="noStrike" dirty="0">
                        <a:solidFill>
                          <a:srgbClr val="000000"/>
                        </a:solidFill>
                        <a:latin typeface="Calibri"/>
                      </a:endParaRP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l.geras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6"/>
                  </a:ext>
                </a:extLst>
              </a:tr>
              <a:tr h="230426">
                <a:tc>
                  <a:txBody>
                    <a:bodyPr/>
                    <a:lstStyle/>
                    <a:p>
                      <a:pPr algn="r" fontAlgn="b"/>
                      <a:r>
                        <a:rPr lang="en-GB" sz="1400" b="0" i="0" u="none" strike="noStrike">
                          <a:solidFill>
                            <a:srgbClr val="000000"/>
                          </a:solidFill>
                          <a:latin typeface="Calibri"/>
                        </a:rPr>
                        <a:t>7</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31..40</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žemos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l.geras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7"/>
                  </a:ext>
                </a:extLst>
              </a:tr>
              <a:tr h="230426">
                <a:tc>
                  <a:txBody>
                    <a:bodyPr/>
                    <a:lstStyle/>
                    <a:p>
                      <a:pPr algn="r" fontAlgn="b"/>
                      <a:r>
                        <a:rPr lang="en-GB" sz="1400" b="0" i="0" u="none" strike="noStrike">
                          <a:solidFill>
                            <a:srgbClr val="000000"/>
                          </a:solidFill>
                          <a:latin typeface="Calibri"/>
                        </a:rPr>
                        <a:t>8</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&lt;=30</a:t>
                      </a:r>
                    </a:p>
                  </a:txBody>
                  <a:tcPr marL="9525" marR="9525" marT="9525" marB="0" anchor="b">
                    <a:lnL>
                      <a:noFill/>
                    </a:lnL>
                    <a:lnR>
                      <a:noFill/>
                    </a:lnR>
                    <a:lnT>
                      <a:noFill/>
                    </a:lnT>
                    <a:lnB>
                      <a:noFill/>
                    </a:lnB>
                    <a:solidFill>
                      <a:schemeClr val="bg1"/>
                    </a:solidFill>
                  </a:tcPr>
                </a:tc>
                <a:tc>
                  <a:txBody>
                    <a:bodyPr/>
                    <a:lstStyle/>
                    <a:p>
                      <a:pPr algn="r" fontAlgn="b"/>
                      <a:r>
                        <a:rPr lang="lt-LT" sz="1400" b="0" i="0" u="none" strike="noStrike">
                          <a:solidFill>
                            <a:srgbClr val="000000"/>
                          </a:solidFill>
                          <a:latin typeface="Calibri"/>
                        </a:rPr>
                        <a:t>vidutinės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8"/>
                  </a:ext>
                </a:extLst>
              </a:tr>
              <a:tr h="230426">
                <a:tc>
                  <a:txBody>
                    <a:bodyPr/>
                    <a:lstStyle/>
                    <a:p>
                      <a:pPr algn="r" fontAlgn="b"/>
                      <a:r>
                        <a:rPr lang="en-GB" sz="1400" b="0" i="0" u="none" strike="noStrike">
                          <a:solidFill>
                            <a:srgbClr val="000000"/>
                          </a:solidFill>
                          <a:latin typeface="Calibri"/>
                        </a:rPr>
                        <a:t>9</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&lt;=30</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žemos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9"/>
                  </a:ext>
                </a:extLst>
              </a:tr>
              <a:tr h="230426">
                <a:tc>
                  <a:txBody>
                    <a:bodyPr/>
                    <a:lstStyle/>
                    <a:p>
                      <a:pPr algn="r" fontAlgn="b"/>
                      <a:r>
                        <a:rPr lang="en-GB" sz="1400" b="0" i="0" u="none" strike="noStrike">
                          <a:solidFill>
                            <a:srgbClr val="000000"/>
                          </a:solidFill>
                          <a:latin typeface="Calibri"/>
                        </a:rPr>
                        <a:t>10</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&gt;40</a:t>
                      </a:r>
                    </a:p>
                  </a:txBody>
                  <a:tcPr marL="9525" marR="9525" marT="9525" marB="0" anchor="b">
                    <a:lnL>
                      <a:noFill/>
                    </a:lnL>
                    <a:lnR>
                      <a:noFill/>
                    </a:lnR>
                    <a:lnT>
                      <a:noFill/>
                    </a:lnT>
                    <a:lnB>
                      <a:noFill/>
                    </a:lnB>
                    <a:solidFill>
                      <a:schemeClr val="bg1"/>
                    </a:solidFill>
                  </a:tcPr>
                </a:tc>
                <a:tc>
                  <a:txBody>
                    <a:bodyPr/>
                    <a:lstStyle/>
                    <a:p>
                      <a:pPr algn="r" fontAlgn="b"/>
                      <a:r>
                        <a:rPr lang="lt-LT" sz="1400" b="0" i="0" u="none" strike="noStrike">
                          <a:solidFill>
                            <a:srgbClr val="000000"/>
                          </a:solidFill>
                          <a:latin typeface="Calibri"/>
                        </a:rPr>
                        <a:t>vidutinės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dirty="0">
                          <a:solidFill>
                            <a:srgbClr val="000000"/>
                          </a:solidFill>
                          <a:latin typeface="Calibri"/>
                        </a:rPr>
                        <a:t>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dirty="0" err="1">
                          <a:solidFill>
                            <a:srgbClr val="000000"/>
                          </a:solidFill>
                          <a:latin typeface="Calibri"/>
                        </a:rPr>
                        <a:t>taip</a:t>
                      </a:r>
                      <a:endParaRPr lang="en-GB" sz="1400" b="0" i="0" u="none" strike="noStrike" dirty="0">
                        <a:solidFill>
                          <a:srgbClr val="000000"/>
                        </a:solidFill>
                        <a:latin typeface="Calibri"/>
                      </a:endParaRP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10"/>
                  </a:ext>
                </a:extLst>
              </a:tr>
              <a:tr h="230426">
                <a:tc>
                  <a:txBody>
                    <a:bodyPr/>
                    <a:lstStyle/>
                    <a:p>
                      <a:pPr algn="r" fontAlgn="b"/>
                      <a:r>
                        <a:rPr lang="en-GB" sz="1400" b="0" i="0" u="none" strike="noStrike">
                          <a:solidFill>
                            <a:srgbClr val="000000"/>
                          </a:solidFill>
                          <a:latin typeface="Calibri"/>
                        </a:rPr>
                        <a:t>11</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dirty="0">
                          <a:solidFill>
                            <a:srgbClr val="000000"/>
                          </a:solidFill>
                          <a:latin typeface="Calibri"/>
                        </a:rPr>
                        <a:t>&lt;=30</a:t>
                      </a:r>
                    </a:p>
                  </a:txBody>
                  <a:tcPr marL="9525" marR="9525" marT="9525" marB="0" anchor="b">
                    <a:lnL>
                      <a:noFill/>
                    </a:lnL>
                    <a:lnR>
                      <a:noFill/>
                    </a:lnR>
                    <a:lnT>
                      <a:noFill/>
                    </a:lnT>
                    <a:lnB>
                      <a:noFill/>
                    </a:lnB>
                    <a:solidFill>
                      <a:schemeClr val="bg1"/>
                    </a:solidFill>
                  </a:tcPr>
                </a:tc>
                <a:tc>
                  <a:txBody>
                    <a:bodyPr/>
                    <a:lstStyle/>
                    <a:p>
                      <a:pPr algn="r" fontAlgn="b"/>
                      <a:r>
                        <a:rPr lang="lt-LT" sz="1400" b="0" i="0" u="none" strike="noStrike">
                          <a:solidFill>
                            <a:srgbClr val="000000"/>
                          </a:solidFill>
                          <a:latin typeface="Calibri"/>
                        </a:rPr>
                        <a:t>vidutinės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l.geras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11"/>
                  </a:ext>
                </a:extLst>
              </a:tr>
              <a:tr h="230426">
                <a:tc>
                  <a:txBody>
                    <a:bodyPr/>
                    <a:lstStyle/>
                    <a:p>
                      <a:pPr algn="r" fontAlgn="b"/>
                      <a:r>
                        <a:rPr lang="en-GB" sz="1400" b="0" i="0" u="none" strike="noStrike">
                          <a:solidFill>
                            <a:srgbClr val="000000"/>
                          </a:solidFill>
                          <a:latin typeface="Calibri"/>
                        </a:rPr>
                        <a:t>12</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31..40</a:t>
                      </a:r>
                    </a:p>
                  </a:txBody>
                  <a:tcPr marL="9525" marR="9525" marT="9525" marB="0" anchor="b">
                    <a:lnL>
                      <a:noFill/>
                    </a:lnL>
                    <a:lnR>
                      <a:noFill/>
                    </a:lnR>
                    <a:lnT>
                      <a:noFill/>
                    </a:lnT>
                    <a:lnB>
                      <a:noFill/>
                    </a:lnB>
                    <a:solidFill>
                      <a:schemeClr val="bg1"/>
                    </a:solidFill>
                  </a:tcPr>
                </a:tc>
                <a:tc>
                  <a:txBody>
                    <a:bodyPr/>
                    <a:lstStyle/>
                    <a:p>
                      <a:pPr algn="r" fontAlgn="b"/>
                      <a:r>
                        <a:rPr lang="lt-LT" sz="1400" b="0" i="0" u="none" strike="noStrike">
                          <a:solidFill>
                            <a:srgbClr val="000000"/>
                          </a:solidFill>
                          <a:latin typeface="Calibri"/>
                        </a:rPr>
                        <a:t>vidutinės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l.geras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12"/>
                  </a:ext>
                </a:extLst>
              </a:tr>
              <a:tr h="230426">
                <a:tc>
                  <a:txBody>
                    <a:bodyPr/>
                    <a:lstStyle/>
                    <a:p>
                      <a:pPr algn="r" fontAlgn="b"/>
                      <a:r>
                        <a:rPr lang="en-GB" sz="1400" b="0" i="0" u="none" strike="noStrike">
                          <a:solidFill>
                            <a:srgbClr val="000000"/>
                          </a:solidFill>
                          <a:latin typeface="Calibri"/>
                        </a:rPr>
                        <a:t>13</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31..40</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aukštos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taip</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13"/>
                  </a:ext>
                </a:extLst>
              </a:tr>
              <a:tr h="230426">
                <a:tc>
                  <a:txBody>
                    <a:bodyPr/>
                    <a:lstStyle/>
                    <a:p>
                      <a:pPr algn="r" fontAlgn="b"/>
                      <a:r>
                        <a:rPr lang="en-GB" sz="1400" b="0" i="0" u="none" strike="noStrike">
                          <a:solidFill>
                            <a:srgbClr val="000000"/>
                          </a:solidFill>
                          <a:latin typeface="Calibri"/>
                        </a:rPr>
                        <a:t>14</a:t>
                      </a:r>
                    </a:p>
                  </a:txBody>
                  <a:tcPr marL="9525" marR="9525" marT="9525" marB="0" anchor="b">
                    <a:lnL>
                      <a:noFill/>
                    </a:lnL>
                    <a:lnR>
                      <a:noFill/>
                    </a:lnR>
                    <a:lnT>
                      <a:noFill/>
                    </a:lnT>
                    <a:lnB>
                      <a:noFill/>
                    </a:lnB>
                    <a:solidFill>
                      <a:schemeClr val="bg1"/>
                    </a:solidFill>
                  </a:tcPr>
                </a:tc>
                <a:tc>
                  <a:txBody>
                    <a:bodyPr/>
                    <a:lstStyle/>
                    <a:p>
                      <a:pPr algn="r" fontAlgn="b"/>
                      <a:r>
                        <a:rPr lang="en-GB" sz="1400" b="0" i="0" u="none" strike="noStrike">
                          <a:solidFill>
                            <a:srgbClr val="000000"/>
                          </a:solidFill>
                          <a:latin typeface="Calibri"/>
                        </a:rPr>
                        <a:t>&gt;40</a:t>
                      </a:r>
                    </a:p>
                  </a:txBody>
                  <a:tcPr marL="9525" marR="9525" marT="9525" marB="0" anchor="b">
                    <a:lnL>
                      <a:noFill/>
                    </a:lnL>
                    <a:lnR>
                      <a:noFill/>
                    </a:lnR>
                    <a:lnT>
                      <a:noFill/>
                    </a:lnT>
                    <a:lnB>
                      <a:noFill/>
                    </a:lnB>
                    <a:solidFill>
                      <a:schemeClr val="bg1"/>
                    </a:solidFill>
                  </a:tcPr>
                </a:tc>
                <a:tc>
                  <a:txBody>
                    <a:bodyPr/>
                    <a:lstStyle/>
                    <a:p>
                      <a:pPr algn="r" fontAlgn="b"/>
                      <a:r>
                        <a:rPr lang="lt-LT" sz="1400" b="0" i="0" u="none" strike="noStrike">
                          <a:solidFill>
                            <a:srgbClr val="000000"/>
                          </a:solidFill>
                          <a:latin typeface="Calibri"/>
                        </a:rPr>
                        <a:t>vidutinės</a:t>
                      </a:r>
                    </a:p>
                  </a:txBody>
                  <a:tcPr marL="9525" marR="9525" marT="9525" marB="0" anchor="b">
                    <a:lnL>
                      <a:noFill/>
                    </a:lnL>
                    <a:lnR>
                      <a:noFill/>
                    </a:lnR>
                    <a:lnT>
                      <a:noFill/>
                    </a:lnT>
                    <a:lnB>
                      <a:noFill/>
                    </a:lnB>
                    <a:solidFill>
                      <a:schemeClr val="bg1"/>
                    </a:solidFill>
                  </a:tcPr>
                </a:tc>
                <a:tc>
                  <a:txBody>
                    <a:bodyPr/>
                    <a:lstStyle/>
                    <a:p>
                      <a:pPr algn="ctr" fontAlgn="b"/>
                      <a:r>
                        <a:rPr lang="en-GB" sz="1400" b="0" i="0" u="none" strike="noStrike">
                          <a:solidFill>
                            <a:srgbClr val="000000"/>
                          </a:solidFill>
                          <a:latin typeface="Calibri"/>
                        </a:rPr>
                        <a:t>ne</a:t>
                      </a:r>
                    </a:p>
                  </a:txBody>
                  <a:tcPr marL="9525" marR="9525" marT="9525" marB="0" anchor="b">
                    <a:lnL>
                      <a:noFill/>
                    </a:lnL>
                    <a:lnR>
                      <a:noFill/>
                    </a:lnR>
                    <a:lnT>
                      <a:noFill/>
                    </a:lnT>
                    <a:lnB>
                      <a:noFill/>
                    </a:lnB>
                    <a:solidFill>
                      <a:schemeClr val="bg1"/>
                    </a:solidFill>
                  </a:tcPr>
                </a:tc>
                <a:tc>
                  <a:txBody>
                    <a:bodyPr/>
                    <a:lstStyle/>
                    <a:p>
                      <a:pPr algn="ctr" fontAlgn="ctr"/>
                      <a:r>
                        <a:rPr lang="en-GB" sz="1400" b="0" i="0" u="none" strike="noStrike">
                          <a:solidFill>
                            <a:srgbClr val="000000"/>
                          </a:solidFill>
                          <a:latin typeface="Calibri"/>
                        </a:rPr>
                        <a:t>l.geras</a:t>
                      </a:r>
                    </a:p>
                  </a:txBody>
                  <a:tcPr marL="9525" marR="9525" marT="9525" marB="0" anchor="ctr">
                    <a:lnL>
                      <a:noFill/>
                    </a:lnL>
                    <a:lnR>
                      <a:noFill/>
                    </a:lnR>
                    <a:lnT>
                      <a:noFill/>
                    </a:lnT>
                    <a:lnB>
                      <a:noFill/>
                    </a:lnB>
                    <a:solidFill>
                      <a:schemeClr val="bg1"/>
                    </a:solidFill>
                  </a:tcPr>
                </a:tc>
                <a:tc>
                  <a:txBody>
                    <a:bodyPr/>
                    <a:lstStyle/>
                    <a:p>
                      <a:pPr algn="ctr" fontAlgn="b"/>
                      <a:r>
                        <a:rPr lang="en-GB" sz="1400" b="0" i="0" u="none" strike="noStrike" dirty="0">
                          <a:solidFill>
                            <a:srgbClr val="000000"/>
                          </a:solidFill>
                          <a:latin typeface="Calibri"/>
                        </a:rPr>
                        <a:t>ne</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14"/>
                  </a:ext>
                </a:extLst>
              </a:tr>
            </a:tbl>
          </a:graphicData>
        </a:graphic>
      </p:graphicFrame>
      <p:sp>
        <p:nvSpPr>
          <p:cNvPr id="4" name="Slide Number Placeholder 3"/>
          <p:cNvSpPr>
            <a:spLocks noGrp="1"/>
          </p:cNvSpPr>
          <p:nvPr>
            <p:ph type="sldNum" sz="quarter" idx="12"/>
          </p:nvPr>
        </p:nvSpPr>
        <p:spPr/>
        <p:txBody>
          <a:bodyPr/>
          <a:lstStyle/>
          <a:p>
            <a:fld id="{6D22F896-40B5-4ADD-8801-0D06FADFA095}" type="slidenum">
              <a:rPr lang="en-US" smtClean="0"/>
              <a:t>46</a:t>
            </a:fld>
            <a:endParaRPr lang="en-US" dirty="0"/>
          </a:p>
        </p:txBody>
      </p:sp>
    </p:spTree>
    <p:extLst>
      <p:ext uri="{BB962C8B-B14F-4D97-AF65-F5344CB8AC3E}">
        <p14:creationId xmlns:p14="http://schemas.microsoft.com/office/powerpoint/2010/main" val="6466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Kiti taikymai - pavyzdys</a:t>
            </a:r>
            <a:endParaRPr lang="en-GB" dirty="0"/>
          </a:p>
        </p:txBody>
      </p:sp>
      <p:sp>
        <p:nvSpPr>
          <p:cNvPr id="3" name="Content Placeholder 2"/>
          <p:cNvSpPr>
            <a:spLocks noGrp="1"/>
          </p:cNvSpPr>
          <p:nvPr>
            <p:ph idx="1"/>
          </p:nvPr>
        </p:nvSpPr>
        <p:spPr/>
        <p:txBody>
          <a:bodyPr>
            <a:normAutofit/>
          </a:bodyPr>
          <a:lstStyle/>
          <a:p>
            <a:r>
              <a:rPr lang="lt-LT" dirty="0" err="1" smtClean="0"/>
              <a:t>Bajeso</a:t>
            </a:r>
            <a:r>
              <a:rPr lang="lt-LT" dirty="0" smtClean="0"/>
              <a:t> teoremą galima naudoti interpretuojant narkotikų vartojimo tyrimo rezultatus. Tarkime, tiriant narkomaną gauname pozityvų rezultatą 99</a:t>
            </a:r>
            <a:r>
              <a:rPr lang="en-US" dirty="0" smtClean="0"/>
              <a:t>% atvej</a:t>
            </a:r>
            <a:r>
              <a:rPr lang="lt-LT" dirty="0" smtClean="0"/>
              <a:t>ų; tuo tarpu nevartojantys narkotikų gauna  neigiamą rezultatą 99</a:t>
            </a:r>
            <a:r>
              <a:rPr lang="en-US" dirty="0" smtClean="0"/>
              <a:t>%</a:t>
            </a:r>
            <a:r>
              <a:rPr lang="lt-LT" dirty="0" smtClean="0"/>
              <a:t> atvejų.</a:t>
            </a:r>
          </a:p>
          <a:p>
            <a:r>
              <a:rPr lang="lt-LT" dirty="0" smtClean="0"/>
              <a:t>Tam tikra firma sumąstė patikrinti šiuo testu savo darbuotojus, žinant, kad 0.</a:t>
            </a:r>
            <a:r>
              <a:rPr lang="en-US" dirty="0" smtClean="0"/>
              <a:t>5% j</a:t>
            </a:r>
            <a:r>
              <a:rPr lang="lt-LT" dirty="0" smtClean="0"/>
              <a:t>ų yra narkomanai. </a:t>
            </a:r>
          </a:p>
          <a:p>
            <a:r>
              <a:rPr lang="lt-LT" dirty="0" smtClean="0"/>
              <a:t>Turime apskaičiuoti tikimybę, kad asmuo, kuris gavo teigiamą rezultatą, iš tikrųjų vartoja narkotikus</a:t>
            </a:r>
            <a:endParaRPr lang="en-GB" dirty="0"/>
          </a:p>
        </p:txBody>
      </p:sp>
      <p:sp>
        <p:nvSpPr>
          <p:cNvPr id="4" name="Slide Number Placeholder 3"/>
          <p:cNvSpPr>
            <a:spLocks noGrp="1"/>
          </p:cNvSpPr>
          <p:nvPr>
            <p:ph type="sldNum" sz="quarter" idx="12"/>
          </p:nvPr>
        </p:nvSpPr>
        <p:spPr/>
        <p:txBody>
          <a:bodyPr/>
          <a:lstStyle/>
          <a:p>
            <a:fld id="{6D22F896-40B5-4ADD-8801-0D06FADFA095}" type="slidenum">
              <a:rPr lang="en-US" smtClean="0"/>
              <a:t>47</a:t>
            </a:fld>
            <a:endParaRPr lang="en-US" dirty="0"/>
          </a:p>
        </p:txBody>
      </p:sp>
    </p:spTree>
    <p:extLst>
      <p:ext uri="{BB962C8B-B14F-4D97-AF65-F5344CB8AC3E}">
        <p14:creationId xmlns:p14="http://schemas.microsoft.com/office/powerpoint/2010/main" val="275675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Kiti taikymai – pavyzdys (</a:t>
            </a:r>
            <a:r>
              <a:rPr lang="lt-LT" dirty="0" err="1" smtClean="0"/>
              <a:t>c’d</a:t>
            </a:r>
            <a:r>
              <a:rPr lang="lt-LT" dirty="0" smtClean="0"/>
              <a:t>)</a:t>
            </a:r>
            <a:endParaRPr lang="en-GB" dirty="0"/>
          </a:p>
        </p:txBody>
      </p:sp>
      <p:sp>
        <p:nvSpPr>
          <p:cNvPr id="3" name="Content Placeholder 2"/>
          <p:cNvSpPr>
            <a:spLocks noGrp="1"/>
          </p:cNvSpPr>
          <p:nvPr>
            <p:ph idx="1"/>
          </p:nvPr>
        </p:nvSpPr>
        <p:spPr>
          <a:xfrm>
            <a:off x="1534693" y="1916832"/>
            <a:ext cx="4842957" cy="2979776"/>
          </a:xfrm>
        </p:spPr>
        <p:txBody>
          <a:bodyPr>
            <a:noAutofit/>
          </a:bodyPr>
          <a:lstStyle/>
          <a:p>
            <a:pPr>
              <a:buNone/>
            </a:pPr>
            <a:r>
              <a:rPr lang="lt-LT" sz="2200" dirty="0" smtClean="0"/>
              <a:t>Pažymėsime</a:t>
            </a:r>
          </a:p>
          <a:p>
            <a:pPr>
              <a:buNone/>
            </a:pPr>
            <a:r>
              <a:rPr lang="lt-LT" sz="2200" dirty="0" smtClean="0"/>
              <a:t>D – asmuo yra narkomanas</a:t>
            </a:r>
          </a:p>
          <a:p>
            <a:pPr>
              <a:buNone/>
            </a:pPr>
            <a:r>
              <a:rPr lang="lt-LT" sz="2200" dirty="0" smtClean="0"/>
              <a:t>N – asmuo nėra narkomanu</a:t>
            </a:r>
          </a:p>
          <a:p>
            <a:pPr>
              <a:buNone/>
            </a:pPr>
            <a:r>
              <a:rPr lang="en-US" sz="2200" dirty="0" smtClean="0"/>
              <a:t>+ </a:t>
            </a:r>
            <a:r>
              <a:rPr lang="lt-LT" sz="2200" dirty="0" smtClean="0"/>
              <a:t>–</a:t>
            </a:r>
            <a:r>
              <a:rPr lang="en-US" sz="2200" dirty="0" smtClean="0"/>
              <a:t> asmuo</a:t>
            </a:r>
            <a:r>
              <a:rPr lang="lt-LT" sz="2200" dirty="0" smtClean="0"/>
              <a:t> </a:t>
            </a:r>
            <a:r>
              <a:rPr lang="en-US" sz="2200" dirty="0" smtClean="0"/>
              <a:t> gavo teigiam</a:t>
            </a:r>
            <a:r>
              <a:rPr lang="lt-LT" sz="2200" dirty="0" smtClean="0"/>
              <a:t>ą testo rezultatą</a:t>
            </a:r>
          </a:p>
          <a:p>
            <a:pPr>
              <a:buNone/>
            </a:pPr>
            <a:r>
              <a:rPr lang="lt-LT" sz="2200" dirty="0" smtClean="0"/>
              <a:t>- – asmuo gavo neigiamą testo rezultatą </a:t>
            </a:r>
            <a:endParaRPr lang="en-GB" sz="2200" dirty="0"/>
          </a:p>
        </p:txBody>
      </p:sp>
      <p:sp>
        <p:nvSpPr>
          <p:cNvPr id="4" name="Content Placeholder 2"/>
          <p:cNvSpPr txBox="1">
            <a:spLocks/>
          </p:cNvSpPr>
          <p:nvPr/>
        </p:nvSpPr>
        <p:spPr>
          <a:xfrm>
            <a:off x="5694744" y="2060848"/>
            <a:ext cx="6342926" cy="3384376"/>
          </a:xfrm>
          <a:prstGeom prst="rect">
            <a:avLst/>
          </a:prstGeom>
        </p:spPr>
        <p:txBody>
          <a:bodyPr vert="horz">
            <a:normAutofit fontScale="77500" lnSpcReduction="20000"/>
          </a:bodyPr>
          <a:lstStyle/>
          <a:p>
            <a:pPr marL="365760" indent="-256032" defTabSz="914400">
              <a:spcBef>
                <a:spcPts val="300"/>
              </a:spcBef>
              <a:buClr>
                <a:schemeClr val="accent3"/>
              </a:buClr>
              <a:defRPr/>
            </a:pPr>
            <a:r>
              <a:rPr lang="lt-LT" sz="2800" dirty="0"/>
              <a:t>P(D)</a:t>
            </a:r>
            <a:r>
              <a:rPr lang="en-US" sz="2800" dirty="0"/>
              <a:t>=0.005, kadangi 0.5% darbuotoj</a:t>
            </a:r>
            <a:r>
              <a:rPr lang="lt-LT" sz="2800" dirty="0"/>
              <a:t>ų yra narkomanai;</a:t>
            </a:r>
          </a:p>
          <a:p>
            <a:pPr marL="365760" indent="-256032" defTabSz="914400">
              <a:spcBef>
                <a:spcPts val="300"/>
              </a:spcBef>
              <a:buClr>
                <a:schemeClr val="accent3"/>
              </a:buClr>
              <a:defRPr/>
            </a:pPr>
            <a:r>
              <a:rPr lang="lt-LT" sz="2800" dirty="0"/>
              <a:t>P(N) </a:t>
            </a:r>
            <a:r>
              <a:rPr lang="en-US" sz="2800" dirty="0"/>
              <a:t>=1-P(D)=0.995</a:t>
            </a:r>
          </a:p>
          <a:p>
            <a:pPr marL="365760" indent="-256032" defTabSz="914400">
              <a:spcBef>
                <a:spcPts val="300"/>
              </a:spcBef>
              <a:buClr>
                <a:schemeClr val="accent3"/>
              </a:buClr>
              <a:defRPr/>
            </a:pPr>
            <a:r>
              <a:rPr lang="en-US" sz="2800" dirty="0"/>
              <a:t>P(+|D)=0.99 testo efektyvumas t</a:t>
            </a:r>
            <a:r>
              <a:rPr lang="lt-LT" sz="2800" dirty="0"/>
              <a:t>i</a:t>
            </a:r>
            <a:r>
              <a:rPr lang="en-US" sz="2800" dirty="0"/>
              <a:t>riant narkoman</a:t>
            </a:r>
            <a:r>
              <a:rPr lang="lt-LT" sz="2800" dirty="0"/>
              <a:t>ą</a:t>
            </a:r>
          </a:p>
          <a:p>
            <a:pPr marL="365760" indent="-256032" defTabSz="914400">
              <a:spcBef>
                <a:spcPts val="300"/>
              </a:spcBef>
              <a:buClr>
                <a:schemeClr val="accent3"/>
              </a:buClr>
              <a:defRPr/>
            </a:pPr>
            <a:r>
              <a:rPr lang="lt-LT" sz="2800" dirty="0"/>
              <a:t>P(-|N)</a:t>
            </a:r>
            <a:r>
              <a:rPr lang="en-US" sz="2800" dirty="0"/>
              <a:t>=</a:t>
            </a:r>
            <a:r>
              <a:rPr lang="lt-LT" sz="2800" dirty="0"/>
              <a:t>0.99 testo efektyvumas tiriant ne</a:t>
            </a:r>
            <a:r>
              <a:rPr lang="en-US" sz="2800" dirty="0"/>
              <a:t> </a:t>
            </a:r>
            <a:r>
              <a:rPr lang="lt-LT" sz="2800" dirty="0"/>
              <a:t>narkomaną</a:t>
            </a:r>
          </a:p>
          <a:p>
            <a:pPr marL="365760" indent="-256032">
              <a:spcBef>
                <a:spcPts val="300"/>
              </a:spcBef>
              <a:buClr>
                <a:schemeClr val="accent3"/>
              </a:buClr>
            </a:pPr>
            <a:r>
              <a:rPr lang="lt-LT" sz="2800" dirty="0"/>
              <a:t>P(</a:t>
            </a:r>
            <a:r>
              <a:rPr lang="en-US" sz="2800" dirty="0"/>
              <a:t>+|N</a:t>
            </a:r>
            <a:r>
              <a:rPr lang="lt-LT" sz="2800" dirty="0"/>
              <a:t>)</a:t>
            </a:r>
            <a:r>
              <a:rPr lang="en-US" sz="2800" dirty="0"/>
              <a:t>=1-P</a:t>
            </a:r>
            <a:r>
              <a:rPr lang="lt-LT" sz="2800" dirty="0"/>
              <a:t> (-|N)</a:t>
            </a:r>
            <a:r>
              <a:rPr lang="en-US" sz="2800" dirty="0"/>
              <a:t>=0.01</a:t>
            </a:r>
          </a:p>
          <a:p>
            <a:pPr marL="365760" indent="-256032">
              <a:spcBef>
                <a:spcPts val="300"/>
              </a:spcBef>
              <a:buClr>
                <a:schemeClr val="accent3"/>
              </a:buClr>
            </a:pPr>
            <a:r>
              <a:rPr lang="en-US" sz="2800" dirty="0"/>
              <a:t>Turint </a:t>
            </a:r>
            <a:r>
              <a:rPr lang="lt-LT" sz="2800" dirty="0"/>
              <a:t>šiuos duomenis norime apskaičiuoti tikimybę, kad asmuo, kuri</a:t>
            </a:r>
            <a:r>
              <a:rPr lang="en-US" sz="2800" dirty="0"/>
              <a:t>s</a:t>
            </a:r>
            <a:r>
              <a:rPr lang="lt-LT" sz="2800" dirty="0"/>
              <a:t> gavo teigiamą testą, iš tikrųjų yra narkomanu.</a:t>
            </a:r>
            <a:endParaRPr lang="en-GB" sz="2800" dirty="0"/>
          </a:p>
        </p:txBody>
      </p:sp>
      <p:pic>
        <p:nvPicPr>
          <p:cNvPr id="75778" name="Picture 2"/>
          <p:cNvPicPr>
            <a:picLocks noChangeAspect="1" noChangeArrowheads="1"/>
          </p:cNvPicPr>
          <p:nvPr/>
        </p:nvPicPr>
        <p:blipFill>
          <a:blip r:embed="rId2" cstate="print"/>
          <a:srcRect/>
          <a:stretch>
            <a:fillRect/>
          </a:stretch>
        </p:blipFill>
        <p:spPr bwMode="auto">
          <a:xfrm>
            <a:off x="2135561" y="5324358"/>
            <a:ext cx="6901899" cy="720080"/>
          </a:xfrm>
          <a:prstGeom prst="rect">
            <a:avLst/>
          </a:prstGeom>
          <a:noFill/>
          <a:ln w="9525">
            <a:noFill/>
            <a:miter lim="800000"/>
            <a:headEnd/>
            <a:tailEnd/>
          </a:ln>
        </p:spPr>
      </p:pic>
      <p:pic>
        <p:nvPicPr>
          <p:cNvPr id="75779" name="Picture 3"/>
          <p:cNvPicPr>
            <a:picLocks noChangeAspect="1" noChangeArrowheads="1"/>
          </p:cNvPicPr>
          <p:nvPr/>
        </p:nvPicPr>
        <p:blipFill>
          <a:blip r:embed="rId3" cstate="print"/>
          <a:srcRect/>
          <a:stretch>
            <a:fillRect/>
          </a:stretch>
        </p:blipFill>
        <p:spPr bwMode="auto">
          <a:xfrm>
            <a:off x="5136635" y="6150997"/>
            <a:ext cx="4511792" cy="648246"/>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6D22F896-40B5-4ADD-8801-0D06FADFA095}" type="slidenum">
              <a:rPr lang="en-US" smtClean="0"/>
              <a:t>48</a:t>
            </a:fld>
            <a:endParaRPr lang="en-US" dirty="0"/>
          </a:p>
        </p:txBody>
      </p:sp>
    </p:spTree>
    <p:extLst>
      <p:ext uri="{BB962C8B-B14F-4D97-AF65-F5344CB8AC3E}">
        <p14:creationId xmlns:p14="http://schemas.microsoft.com/office/powerpoint/2010/main" val="186173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randombar(horizontal)">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75778"/>
                                        </p:tgtEl>
                                        <p:attrNameLst>
                                          <p:attrName>style.visibility</p:attrName>
                                        </p:attrNameLst>
                                      </p:cBhvr>
                                      <p:to>
                                        <p:strVal val="visible"/>
                                      </p:to>
                                    </p:set>
                                    <p:animEffect transition="in" filter="randombar(horizontal)">
                                      <p:cBhvr>
                                        <p:cTn id="37" dur="500"/>
                                        <p:tgtEl>
                                          <p:spTgt spid="75778"/>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75779"/>
                                        </p:tgtEl>
                                        <p:attrNameLst>
                                          <p:attrName>style.visibility</p:attrName>
                                        </p:attrNameLst>
                                      </p:cBhvr>
                                      <p:to>
                                        <p:strVal val="visible"/>
                                      </p:to>
                                    </p:set>
                                    <p:animEffect transition="in" filter="randombar(horizontal)">
                                      <p:cBhvr>
                                        <p:cTn id="42" dur="500"/>
                                        <p:tgtEl>
                                          <p:spTgt spid="75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Kiti taikymai – pavyzdys (</a:t>
            </a:r>
            <a:r>
              <a:rPr lang="lt-LT" dirty="0" err="1" smtClean="0"/>
              <a:t>c’d</a:t>
            </a:r>
            <a:r>
              <a:rPr lang="lt-LT" dirty="0" smtClean="0"/>
              <a:t>)</a:t>
            </a:r>
            <a:endParaRPr lang="en-GB" dirty="0"/>
          </a:p>
        </p:txBody>
      </p:sp>
      <p:sp>
        <p:nvSpPr>
          <p:cNvPr id="3" name="Content Placeholder 2"/>
          <p:cNvSpPr>
            <a:spLocks noGrp="1"/>
          </p:cNvSpPr>
          <p:nvPr>
            <p:ph idx="1"/>
          </p:nvPr>
        </p:nvSpPr>
        <p:spPr>
          <a:xfrm>
            <a:off x="1534696" y="2015732"/>
            <a:ext cx="9520158" cy="3450613"/>
          </a:xfrm>
        </p:spPr>
        <p:txBody>
          <a:bodyPr/>
          <a:lstStyle/>
          <a:p>
            <a:r>
              <a:rPr lang="en-US" dirty="0" smtClean="0"/>
              <a:t>Ne</a:t>
            </a:r>
            <a:r>
              <a:rPr lang="lt-LT" dirty="0" smtClean="0"/>
              <a:t>žiūrint į potencialiai efektyvų testą,  tikimybė, kad darbuotojas, gavęs teigiamą testo rezultatą yra </a:t>
            </a:r>
            <a:r>
              <a:rPr lang="lt-LT" dirty="0" err="1" smtClean="0"/>
              <a:t>narkoman</a:t>
            </a:r>
            <a:r>
              <a:rPr lang="en-US" dirty="0" smtClean="0"/>
              <a:t>as</a:t>
            </a:r>
            <a:r>
              <a:rPr lang="lt-LT" dirty="0" smtClean="0"/>
              <a:t> yra ~</a:t>
            </a:r>
            <a:r>
              <a:rPr lang="en-US" dirty="0" smtClean="0"/>
              <a:t>33%;</a:t>
            </a:r>
          </a:p>
          <a:p>
            <a:r>
              <a:rPr lang="en-US" dirty="0" smtClean="0"/>
              <a:t>Netgi yra labiau  tik</a:t>
            </a:r>
            <a:r>
              <a:rPr lang="lt-LT" dirty="0" err="1" smtClean="0"/>
              <a:t>ėtina</a:t>
            </a:r>
            <a:r>
              <a:rPr lang="lt-LT" dirty="0" smtClean="0"/>
              <a:t>, kad asmuo narkotikų nevartoja.</a:t>
            </a:r>
          </a:p>
          <a:p>
            <a:r>
              <a:rPr lang="lt-LT" dirty="0" smtClean="0"/>
              <a:t>Pavyzdys iliustruoja būtinybę atlikti ne vieną testą.</a:t>
            </a:r>
            <a:endParaRPr lang="en-GB" dirty="0"/>
          </a:p>
        </p:txBody>
      </p:sp>
      <p:sp>
        <p:nvSpPr>
          <p:cNvPr id="4" name="Slide Number Placeholder 3"/>
          <p:cNvSpPr>
            <a:spLocks noGrp="1"/>
          </p:cNvSpPr>
          <p:nvPr>
            <p:ph type="sldNum" sz="quarter" idx="12"/>
          </p:nvPr>
        </p:nvSpPr>
        <p:spPr/>
        <p:txBody>
          <a:bodyPr/>
          <a:lstStyle/>
          <a:p>
            <a:fld id="{6D22F896-40B5-4ADD-8801-0D06FADFA095}" type="slidenum">
              <a:rPr lang="en-US" smtClean="0"/>
              <a:t>49</a:t>
            </a:fld>
            <a:endParaRPr lang="en-US" dirty="0"/>
          </a:p>
        </p:txBody>
      </p:sp>
    </p:spTree>
    <p:extLst>
      <p:ext uri="{BB962C8B-B14F-4D97-AF65-F5344CB8AC3E}">
        <p14:creationId xmlns:p14="http://schemas.microsoft.com/office/powerpoint/2010/main" val="402618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097280" y="456422"/>
            <a:ext cx="10058400" cy="2446437"/>
          </a:xfrm>
        </p:spPr>
        <p:txBody>
          <a:bodyPr>
            <a:normAutofit/>
          </a:bodyPr>
          <a:lstStyle/>
          <a:p>
            <a:r>
              <a:rPr lang="en-US" dirty="0"/>
              <a:t>Pearson’s </a:t>
            </a:r>
            <a:r>
              <a:rPr lang="pl-PL" dirty="0" smtClean="0"/>
              <a:t/>
            </a:r>
            <a:br>
              <a:rPr lang="pl-PL" dirty="0" smtClean="0"/>
            </a:br>
            <a:r>
              <a:rPr lang="en-US" dirty="0" smtClean="0"/>
              <a:t>correlation </a:t>
            </a:r>
            <a:r>
              <a:rPr lang="pl-PL" dirty="0" smtClean="0"/>
              <a:t/>
            </a:r>
            <a:br>
              <a:rPr lang="pl-PL" dirty="0" smtClean="0"/>
            </a:br>
            <a:r>
              <a:rPr lang="en-US" dirty="0" smtClean="0"/>
              <a:t>matrix </a:t>
            </a:r>
            <a:r>
              <a:rPr lang="en-US" dirty="0"/>
              <a:t>of </a:t>
            </a:r>
            <a:r>
              <a:rPr lang="pl-PL" dirty="0" smtClean="0"/>
              <a:t/>
            </a:r>
            <a:br>
              <a:rPr lang="pl-PL" dirty="0" smtClean="0"/>
            </a:br>
            <a:r>
              <a:rPr lang="en-US" dirty="0" smtClean="0"/>
              <a:t>parameters</a:t>
            </a:r>
            <a:endParaRPr lang="en-US" dirty="0"/>
          </a:p>
        </p:txBody>
      </p:sp>
      <p:pic>
        <p:nvPicPr>
          <p:cNvPr id="5" name="Obraz 4"/>
          <p:cNvPicPr>
            <a:picLocks noChangeAspect="1"/>
          </p:cNvPicPr>
          <p:nvPr/>
        </p:nvPicPr>
        <p:blipFill>
          <a:blip r:embed="rId3"/>
          <a:stretch>
            <a:fillRect/>
          </a:stretch>
        </p:blipFill>
        <p:spPr>
          <a:xfrm>
            <a:off x="5260794" y="-13846"/>
            <a:ext cx="6686550" cy="6353175"/>
          </a:xfrm>
          <a:prstGeom prst="rect">
            <a:avLst/>
          </a:prstGeom>
        </p:spPr>
      </p:pic>
      <p:pic>
        <p:nvPicPr>
          <p:cNvPr id="6" name="Obraz 5"/>
          <p:cNvPicPr>
            <a:picLocks noChangeAspect="1"/>
          </p:cNvPicPr>
          <p:nvPr/>
        </p:nvPicPr>
        <p:blipFill>
          <a:blip r:embed="rId4"/>
          <a:stretch>
            <a:fillRect/>
          </a:stretch>
        </p:blipFill>
        <p:spPr>
          <a:xfrm>
            <a:off x="1259840" y="3102337"/>
            <a:ext cx="4277360" cy="805770"/>
          </a:xfrm>
          <a:prstGeom prst="rect">
            <a:avLst/>
          </a:prstGeom>
        </p:spPr>
      </p:pic>
    </p:spTree>
    <p:extLst>
      <p:ext uri="{BB962C8B-B14F-4D97-AF65-F5344CB8AC3E}">
        <p14:creationId xmlns:p14="http://schemas.microsoft.com/office/powerpoint/2010/main" val="274117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Kitas pavyzdys </a:t>
            </a:r>
            <a:endParaRPr lang="lt-LT"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50</a:t>
            </a:fld>
            <a:endParaRPr lang="en-US" dirty="0"/>
          </a:p>
        </p:txBody>
      </p:sp>
      <p:graphicFrame>
        <p:nvGraphicFramePr>
          <p:cNvPr id="5" name="Object 0"/>
          <p:cNvGraphicFramePr>
            <a:graphicFrameLocks noChangeAspect="1"/>
          </p:cNvGraphicFramePr>
          <p:nvPr>
            <p:extLst/>
          </p:nvPr>
        </p:nvGraphicFramePr>
        <p:xfrm>
          <a:off x="1534696" y="798972"/>
          <a:ext cx="8648700" cy="5149850"/>
        </p:xfrm>
        <a:graphic>
          <a:graphicData uri="http://schemas.openxmlformats.org/presentationml/2006/ole">
            <mc:AlternateContent xmlns:mc="http://schemas.openxmlformats.org/markup-compatibility/2006">
              <mc:Choice xmlns:v="urn:schemas-microsoft-com:vml" Requires="v">
                <p:oleObj spid="_x0000_s1036" name="Photo Editor Photo" r:id="rId3" imgW="4590476" imgH="2734057" progId="">
                  <p:embed/>
                </p:oleObj>
              </mc:Choice>
              <mc:Fallback>
                <p:oleObj name="Photo Editor Photo" r:id="rId3" imgW="4590476" imgH="2734057" progId="">
                  <p:embed/>
                  <p:pic>
                    <p:nvPicPr>
                      <p:cNvPr id="5"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4696" y="798972"/>
                        <a:ext cx="8648700" cy="514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7311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Ada Boosting mokymosi metodas</a:t>
            </a:r>
            <a:endParaRPr lang="en-US" dirty="0"/>
          </a:p>
        </p:txBody>
      </p:sp>
      <p:sp>
        <p:nvSpPr>
          <p:cNvPr id="8" name="Symbol zastępczy tekstu 7"/>
          <p:cNvSpPr>
            <a:spLocks noGrp="1"/>
          </p:cNvSpPr>
          <p:nvPr>
            <p:ph type="body" sz="half" idx="2"/>
          </p:nvPr>
        </p:nvSpPr>
        <p:spPr/>
        <p:txBody>
          <a:bodyPr/>
          <a:lstStyle/>
          <a:p>
            <a:r>
              <a:rPr lang="lt-LT" dirty="0"/>
              <a:t>Šaltinis: </a:t>
            </a:r>
            <a:r>
              <a:rPr lang="lt-LT" sz="1100" dirty="0">
                <a:hlinkClick r:id="rId2"/>
              </a:rPr>
              <a:t>https://</a:t>
            </a:r>
            <a:r>
              <a:rPr lang="lt-LT" sz="1100" dirty="0" smtClean="0">
                <a:hlinkClick r:id="rId2"/>
              </a:rPr>
              <a:t>www.youtube.com/watch?v=GM3CDQfQ4sw&amp;index=1&amp;list=PL4zv4UkoVTPflyFDJdJtz248-8Wdz_nct</a:t>
            </a:r>
            <a:r>
              <a:rPr lang="lt-LT" sz="1100" dirty="0" smtClean="0"/>
              <a:t> </a:t>
            </a:r>
            <a:endParaRPr lang="en-US" dirty="0"/>
          </a:p>
        </p:txBody>
      </p:sp>
      <p:sp>
        <p:nvSpPr>
          <p:cNvPr id="4" name="Symbol zastępczy stopki 3"/>
          <p:cNvSpPr>
            <a:spLocks noGrp="1"/>
          </p:cNvSpPr>
          <p:nvPr>
            <p:ph type="ftr" sz="quarter" idx="4294967295"/>
          </p:nvPr>
        </p:nvSpPr>
        <p:spPr>
          <a:xfrm>
            <a:off x="0" y="6289675"/>
            <a:ext cx="6127750" cy="222250"/>
          </a:xfrm>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4294967295"/>
          </p:nvPr>
        </p:nvSpPr>
        <p:spPr>
          <a:xfrm>
            <a:off x="11272838" y="6289675"/>
            <a:ext cx="919162" cy="222250"/>
          </a:xfrm>
        </p:spPr>
        <p:txBody>
          <a:bodyPr/>
          <a:lstStyle/>
          <a:p>
            <a:pPr rtl="0"/>
            <a:fld id="{E31375A4-56A4-47D6-9801-1991572033F7}" type="slidenum">
              <a:rPr lang="pl-PL" noProof="0" smtClean="0"/>
              <a:t>51</a:t>
            </a:fld>
            <a:endParaRPr lang="pl-PL" noProof="0"/>
          </a:p>
        </p:txBody>
      </p:sp>
      <p:pic>
        <p:nvPicPr>
          <p:cNvPr id="6" name="Obraz 5"/>
          <p:cNvPicPr>
            <a:picLocks noChangeAspect="1"/>
          </p:cNvPicPr>
          <p:nvPr/>
        </p:nvPicPr>
        <p:blipFill>
          <a:blip r:embed="rId3"/>
          <a:stretch>
            <a:fillRect/>
          </a:stretch>
        </p:blipFill>
        <p:spPr>
          <a:xfrm>
            <a:off x="304800" y="911383"/>
            <a:ext cx="3924300" cy="4943475"/>
          </a:xfrm>
          <a:prstGeom prst="rect">
            <a:avLst/>
          </a:prstGeom>
        </p:spPr>
      </p:pic>
    </p:spTree>
    <p:extLst>
      <p:ext uri="{BB962C8B-B14F-4D97-AF65-F5344CB8AC3E}">
        <p14:creationId xmlns:p14="http://schemas.microsoft.com/office/powerpoint/2010/main" val="195160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Ada Boosting mokymosi metodas</a:t>
            </a:r>
            <a:endParaRPr lang="en-US" dirty="0"/>
          </a:p>
        </p:txBody>
      </p:sp>
      <p:sp>
        <p:nvSpPr>
          <p:cNvPr id="8" name="Symbol zastępczy tekstu 7"/>
          <p:cNvSpPr>
            <a:spLocks noGrp="1"/>
          </p:cNvSpPr>
          <p:nvPr>
            <p:ph type="body" sz="half" idx="2"/>
          </p:nvPr>
        </p:nvSpPr>
        <p:spPr/>
        <p:txBody>
          <a:bodyPr/>
          <a:lstStyle/>
          <a:p>
            <a:r>
              <a:rPr lang="lt-LT" dirty="0"/>
              <a:t>Šaltinis: </a:t>
            </a:r>
            <a:r>
              <a:rPr lang="lt-LT" sz="1100" dirty="0">
                <a:hlinkClick r:id="rId2"/>
              </a:rPr>
              <a:t>https://</a:t>
            </a:r>
            <a:r>
              <a:rPr lang="lt-LT" sz="1100" dirty="0" smtClean="0">
                <a:hlinkClick r:id="rId2"/>
              </a:rPr>
              <a:t>www.youtube.com/watch?v=GM3CDQfQ4sw&amp;index=1&amp;list=PL4zv4UkoVTPflyFDJdJtz248-8Wdz_nct</a:t>
            </a:r>
            <a:r>
              <a:rPr lang="lt-LT" sz="1100" dirty="0" smtClean="0"/>
              <a:t> </a:t>
            </a:r>
            <a:endParaRPr lang="en-US" dirty="0"/>
          </a:p>
        </p:txBody>
      </p:sp>
      <p:sp>
        <p:nvSpPr>
          <p:cNvPr id="4" name="Symbol zastępczy stopki 3"/>
          <p:cNvSpPr>
            <a:spLocks noGrp="1"/>
          </p:cNvSpPr>
          <p:nvPr>
            <p:ph type="ftr" sz="quarter" idx="4294967295"/>
          </p:nvPr>
        </p:nvSpPr>
        <p:spPr>
          <a:xfrm>
            <a:off x="0" y="6289675"/>
            <a:ext cx="6127750" cy="222250"/>
          </a:xfrm>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4294967295"/>
          </p:nvPr>
        </p:nvSpPr>
        <p:spPr>
          <a:xfrm>
            <a:off x="11272838" y="6289675"/>
            <a:ext cx="919162" cy="222250"/>
          </a:xfrm>
        </p:spPr>
        <p:txBody>
          <a:bodyPr/>
          <a:lstStyle/>
          <a:p>
            <a:pPr rtl="0"/>
            <a:fld id="{E31375A4-56A4-47D6-9801-1991572033F7}" type="slidenum">
              <a:rPr lang="pl-PL" noProof="0" smtClean="0"/>
              <a:t>52</a:t>
            </a:fld>
            <a:endParaRPr lang="pl-PL" noProof="0"/>
          </a:p>
        </p:txBody>
      </p:sp>
      <p:pic>
        <p:nvPicPr>
          <p:cNvPr id="6" name="Obraz 5"/>
          <p:cNvPicPr>
            <a:picLocks noChangeAspect="1"/>
          </p:cNvPicPr>
          <p:nvPr/>
        </p:nvPicPr>
        <p:blipFill>
          <a:blip r:embed="rId3"/>
          <a:stretch>
            <a:fillRect/>
          </a:stretch>
        </p:blipFill>
        <p:spPr>
          <a:xfrm>
            <a:off x="304800" y="911383"/>
            <a:ext cx="3924300" cy="4943475"/>
          </a:xfrm>
          <a:prstGeom prst="rect">
            <a:avLst/>
          </a:prstGeom>
        </p:spPr>
      </p:pic>
      <p:pic>
        <p:nvPicPr>
          <p:cNvPr id="7" name="Obraz 6"/>
          <p:cNvPicPr>
            <a:picLocks noChangeAspect="1"/>
          </p:cNvPicPr>
          <p:nvPr/>
        </p:nvPicPr>
        <p:blipFill>
          <a:blip r:embed="rId4"/>
          <a:stretch>
            <a:fillRect/>
          </a:stretch>
        </p:blipFill>
        <p:spPr>
          <a:xfrm>
            <a:off x="327025" y="911383"/>
            <a:ext cx="5800725" cy="4943475"/>
          </a:xfrm>
          <a:prstGeom prst="rect">
            <a:avLst/>
          </a:prstGeom>
        </p:spPr>
      </p:pic>
    </p:spTree>
    <p:extLst>
      <p:ext uri="{BB962C8B-B14F-4D97-AF65-F5344CB8AC3E}">
        <p14:creationId xmlns:p14="http://schemas.microsoft.com/office/powerpoint/2010/main" val="82238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Ada Boosting mokymosi metodas</a:t>
            </a:r>
            <a:endParaRPr lang="en-US" dirty="0"/>
          </a:p>
        </p:txBody>
      </p:sp>
      <p:sp>
        <p:nvSpPr>
          <p:cNvPr id="8" name="Symbol zastępczy tekstu 7"/>
          <p:cNvSpPr>
            <a:spLocks noGrp="1"/>
          </p:cNvSpPr>
          <p:nvPr>
            <p:ph type="body" sz="half" idx="2"/>
          </p:nvPr>
        </p:nvSpPr>
        <p:spPr/>
        <p:txBody>
          <a:bodyPr/>
          <a:lstStyle/>
          <a:p>
            <a:r>
              <a:rPr lang="lt-LT" dirty="0"/>
              <a:t>Šaltinis: </a:t>
            </a:r>
            <a:r>
              <a:rPr lang="lt-LT" sz="1100" dirty="0">
                <a:hlinkClick r:id="rId2"/>
              </a:rPr>
              <a:t>https://</a:t>
            </a:r>
            <a:r>
              <a:rPr lang="lt-LT" sz="1100" dirty="0" smtClean="0">
                <a:hlinkClick r:id="rId2"/>
              </a:rPr>
              <a:t>www.youtube.com/watch?v=GM3CDQfQ4sw&amp;index=1&amp;list=PL4zv4UkoVTPflyFDJdJtz248-8Wdz_nct</a:t>
            </a:r>
            <a:r>
              <a:rPr lang="lt-LT" sz="1100" dirty="0" smtClean="0"/>
              <a:t> </a:t>
            </a:r>
            <a:endParaRPr lang="en-US" dirty="0"/>
          </a:p>
        </p:txBody>
      </p:sp>
      <p:sp>
        <p:nvSpPr>
          <p:cNvPr id="4" name="Symbol zastępczy stopki 3"/>
          <p:cNvSpPr>
            <a:spLocks noGrp="1"/>
          </p:cNvSpPr>
          <p:nvPr>
            <p:ph type="ftr" sz="quarter" idx="4294967295"/>
          </p:nvPr>
        </p:nvSpPr>
        <p:spPr>
          <a:xfrm>
            <a:off x="0" y="6289675"/>
            <a:ext cx="6127750" cy="222250"/>
          </a:xfrm>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4294967295"/>
          </p:nvPr>
        </p:nvSpPr>
        <p:spPr>
          <a:xfrm>
            <a:off x="11272838" y="6289675"/>
            <a:ext cx="919162" cy="222250"/>
          </a:xfrm>
        </p:spPr>
        <p:txBody>
          <a:bodyPr/>
          <a:lstStyle/>
          <a:p>
            <a:pPr rtl="0"/>
            <a:fld id="{E31375A4-56A4-47D6-9801-1991572033F7}" type="slidenum">
              <a:rPr lang="pl-PL" noProof="0" smtClean="0"/>
              <a:t>53</a:t>
            </a:fld>
            <a:endParaRPr lang="pl-PL" noProof="0"/>
          </a:p>
        </p:txBody>
      </p:sp>
      <p:pic>
        <p:nvPicPr>
          <p:cNvPr id="6" name="Obraz 5"/>
          <p:cNvPicPr>
            <a:picLocks noChangeAspect="1"/>
          </p:cNvPicPr>
          <p:nvPr/>
        </p:nvPicPr>
        <p:blipFill>
          <a:blip r:embed="rId3"/>
          <a:stretch>
            <a:fillRect/>
          </a:stretch>
        </p:blipFill>
        <p:spPr>
          <a:xfrm>
            <a:off x="304800" y="911383"/>
            <a:ext cx="3924300" cy="4943475"/>
          </a:xfrm>
          <a:prstGeom prst="rect">
            <a:avLst/>
          </a:prstGeom>
        </p:spPr>
      </p:pic>
      <p:pic>
        <p:nvPicPr>
          <p:cNvPr id="7" name="Obraz 6"/>
          <p:cNvPicPr>
            <a:picLocks noChangeAspect="1"/>
          </p:cNvPicPr>
          <p:nvPr/>
        </p:nvPicPr>
        <p:blipFill>
          <a:blip r:embed="rId4"/>
          <a:stretch>
            <a:fillRect/>
          </a:stretch>
        </p:blipFill>
        <p:spPr>
          <a:xfrm>
            <a:off x="327025" y="911383"/>
            <a:ext cx="5800725" cy="4943475"/>
          </a:xfrm>
          <a:prstGeom prst="rect">
            <a:avLst/>
          </a:prstGeom>
        </p:spPr>
      </p:pic>
      <p:pic>
        <p:nvPicPr>
          <p:cNvPr id="3" name="Obraz 2"/>
          <p:cNvPicPr>
            <a:picLocks noChangeAspect="1"/>
          </p:cNvPicPr>
          <p:nvPr/>
        </p:nvPicPr>
        <p:blipFill>
          <a:blip r:embed="rId5"/>
          <a:stretch>
            <a:fillRect/>
          </a:stretch>
        </p:blipFill>
        <p:spPr>
          <a:xfrm>
            <a:off x="327025" y="920908"/>
            <a:ext cx="7315200" cy="4933950"/>
          </a:xfrm>
          <a:prstGeom prst="rect">
            <a:avLst/>
          </a:prstGeom>
        </p:spPr>
      </p:pic>
    </p:spTree>
    <p:extLst>
      <p:ext uri="{BB962C8B-B14F-4D97-AF65-F5344CB8AC3E}">
        <p14:creationId xmlns:p14="http://schemas.microsoft.com/office/powerpoint/2010/main" val="39790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5"/>
          <p:cNvSpPr>
            <a:spLocks noGrp="1"/>
          </p:cNvSpPr>
          <p:nvPr>
            <p:ph type="title"/>
          </p:nvPr>
        </p:nvSpPr>
        <p:spPr/>
        <p:txBody>
          <a:bodyPr/>
          <a:lstStyle/>
          <a:p>
            <a:r>
              <a:rPr lang="lt-LT" dirty="0" smtClean="0"/>
              <a:t>PCA – principal component analysis</a:t>
            </a:r>
            <a:endParaRPr lang="en-US" dirty="0"/>
          </a:p>
        </p:txBody>
      </p:sp>
      <p:sp>
        <p:nvSpPr>
          <p:cNvPr id="7" name="Symbol zastępczy zawartości 6"/>
          <p:cNvSpPr>
            <a:spLocks noGrp="1"/>
          </p:cNvSpPr>
          <p:nvPr>
            <p:ph idx="1"/>
          </p:nvPr>
        </p:nvSpPr>
        <p:spPr/>
        <p:txBody>
          <a:bodyPr/>
          <a:lstStyle/>
          <a:p>
            <a:endParaRPr lang="en-US"/>
          </a:p>
        </p:txBody>
      </p:sp>
      <p:sp>
        <p:nvSpPr>
          <p:cNvPr id="8" name="Symbol zastępczy tekstu 7"/>
          <p:cNvSpPr>
            <a:spLocks noGrp="1"/>
          </p:cNvSpPr>
          <p:nvPr>
            <p:ph type="body" sz="half" idx="2"/>
          </p:nvPr>
        </p:nvSpPr>
        <p:spPr/>
        <p:txBody>
          <a:bodyPr>
            <a:normAutofit/>
          </a:bodyPr>
          <a:lstStyle/>
          <a:p>
            <a:r>
              <a:rPr lang="lt-LT" sz="3200" dirty="0"/>
              <a:t>Esminių komponenčių analizė</a:t>
            </a:r>
            <a:endParaRPr lang="en-US" sz="3200" dirty="0"/>
          </a:p>
        </p:txBody>
      </p:sp>
      <p:sp>
        <p:nvSpPr>
          <p:cNvPr id="4" name="Symbol zastępczy stopki 3"/>
          <p:cNvSpPr>
            <a:spLocks noGrp="1"/>
          </p:cNvSpPr>
          <p:nvPr>
            <p:ph type="ftr" sz="quarter" idx="11"/>
          </p:nvPr>
        </p:nvSpPr>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12"/>
          </p:nvPr>
        </p:nvSpPr>
        <p:spPr/>
        <p:txBody>
          <a:bodyPr/>
          <a:lstStyle/>
          <a:p>
            <a:pPr rtl="0"/>
            <a:fld id="{E31375A4-56A4-47D6-9801-1991572033F7}" type="slidenum">
              <a:rPr lang="pl-PL" noProof="0" smtClean="0"/>
              <a:t>6</a:t>
            </a:fld>
            <a:endParaRPr lang="pl-PL" noProof="0"/>
          </a:p>
        </p:txBody>
      </p:sp>
    </p:spTree>
    <p:extLst>
      <p:ext uri="{BB962C8B-B14F-4D97-AF65-F5344CB8AC3E}">
        <p14:creationId xmlns:p14="http://schemas.microsoft.com/office/powerpoint/2010/main" val="184147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Principal Components Analysis (PCA)</a:t>
            </a:r>
            <a:endParaRPr lang="en-US" dirty="0"/>
          </a:p>
        </p:txBody>
      </p:sp>
      <p:sp>
        <p:nvSpPr>
          <p:cNvPr id="4" name="Symbol zastępczy stopki 3"/>
          <p:cNvSpPr>
            <a:spLocks noGrp="1"/>
          </p:cNvSpPr>
          <p:nvPr>
            <p:ph type="ftr" sz="quarter" idx="11"/>
          </p:nvPr>
        </p:nvSpPr>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12"/>
          </p:nvPr>
        </p:nvSpPr>
        <p:spPr/>
        <p:txBody>
          <a:bodyPr/>
          <a:lstStyle/>
          <a:p>
            <a:pPr rtl="0"/>
            <a:fld id="{E31375A4-56A4-47D6-9801-1991572033F7}" type="slidenum">
              <a:rPr lang="pl-PL" noProof="0" smtClean="0"/>
              <a:t>7</a:t>
            </a:fld>
            <a:endParaRPr lang="pl-PL" noProof="0"/>
          </a:p>
        </p:txBody>
      </p:sp>
      <p:pic>
        <p:nvPicPr>
          <p:cNvPr id="6" name="Obraz 5"/>
          <p:cNvPicPr>
            <a:picLocks noChangeAspect="1"/>
          </p:cNvPicPr>
          <p:nvPr/>
        </p:nvPicPr>
        <p:blipFill>
          <a:blip r:embed="rId2"/>
          <a:stretch>
            <a:fillRect/>
          </a:stretch>
        </p:blipFill>
        <p:spPr>
          <a:xfrm>
            <a:off x="879677" y="1825646"/>
            <a:ext cx="4607088" cy="4300517"/>
          </a:xfrm>
          <a:prstGeom prst="rect">
            <a:avLst/>
          </a:prstGeom>
        </p:spPr>
      </p:pic>
      <p:sp>
        <p:nvSpPr>
          <p:cNvPr id="8" name="Symbol zastępczy zawartości 2"/>
          <p:cNvSpPr txBox="1">
            <a:spLocks/>
          </p:cNvSpPr>
          <p:nvPr/>
        </p:nvSpPr>
        <p:spPr>
          <a:xfrm>
            <a:off x="5405376" y="1981201"/>
            <a:ext cx="6285054" cy="43084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lt-LT" dirty="0" smtClean="0"/>
              <a:t>Esminių komponenčių analizė yra priemonė skirta duomenų rinkiniui supaprastinti.</a:t>
            </a:r>
          </a:p>
          <a:p>
            <a:r>
              <a:rPr lang="lt-LT" dirty="0" smtClean="0"/>
              <a:t>Tai yra tiesinė transformacija kuri pasirenka duomenų rinkiniui naują koordinačių sistemą taip kad duomenys esantys pirmoje naujos koordinačių sistemos ašyje turėtų didžiausią dispersiją (turime taip vadinamą pirmą esminę komponentę). Antroje ašyje atsirastų duomenys kurių dispersija būtų antra pagal dydį (antra esminė komponentė), ir t.t.</a:t>
            </a:r>
          </a:p>
          <a:p>
            <a:r>
              <a:rPr lang="lt-LT" dirty="0" smtClean="0"/>
              <a:t>PCA gali būti naudojamas dimensijoms mažinti atsisakant žemiausio rango komponenčių.</a:t>
            </a:r>
          </a:p>
          <a:p>
            <a:endParaRPr lang="lt-LT" dirty="0" smtClean="0"/>
          </a:p>
          <a:p>
            <a:endParaRPr lang="en-US" dirty="0"/>
          </a:p>
        </p:txBody>
      </p:sp>
    </p:spTree>
    <p:extLst>
      <p:ext uri="{BB962C8B-B14F-4D97-AF65-F5344CB8AC3E}">
        <p14:creationId xmlns:p14="http://schemas.microsoft.com/office/powerpoint/2010/main" val="97722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smtClean="0"/>
              <a:t>Reikalingi matematikos pagrindai</a:t>
            </a:r>
            <a:endParaRPr lang="en-US" dirty="0"/>
          </a:p>
        </p:txBody>
      </p:sp>
      <p:sp>
        <p:nvSpPr>
          <p:cNvPr id="3" name="Symbol zastępczy zawartości 2"/>
          <p:cNvSpPr>
            <a:spLocks noGrp="1"/>
          </p:cNvSpPr>
          <p:nvPr>
            <p:ph idx="1"/>
          </p:nvPr>
        </p:nvSpPr>
        <p:spPr>
          <a:xfrm>
            <a:off x="1295400" y="2096951"/>
            <a:ext cx="9601200" cy="3809999"/>
          </a:xfrm>
        </p:spPr>
        <p:txBody>
          <a:bodyPr/>
          <a:lstStyle/>
          <a:p>
            <a:r>
              <a:rPr lang="lt-LT" dirty="0" smtClean="0"/>
              <a:t>Vidutinė reikšmė</a:t>
            </a:r>
          </a:p>
          <a:p>
            <a:endParaRPr lang="lt-LT" dirty="0"/>
          </a:p>
          <a:p>
            <a:r>
              <a:rPr lang="lt-LT" dirty="0" smtClean="0"/>
              <a:t>Standartinis nuokrypis</a:t>
            </a:r>
          </a:p>
          <a:p>
            <a:endParaRPr lang="lt-LT" dirty="0"/>
          </a:p>
          <a:p>
            <a:r>
              <a:rPr lang="lt-LT" dirty="0" smtClean="0"/>
              <a:t>Dispersija</a:t>
            </a:r>
          </a:p>
          <a:p>
            <a:endParaRPr lang="lt-LT" dirty="0"/>
          </a:p>
          <a:p>
            <a:endParaRPr lang="en-US" dirty="0"/>
          </a:p>
        </p:txBody>
      </p:sp>
      <p:sp>
        <p:nvSpPr>
          <p:cNvPr id="4" name="Symbol zastępczy stopki 3"/>
          <p:cNvSpPr>
            <a:spLocks noGrp="1"/>
          </p:cNvSpPr>
          <p:nvPr>
            <p:ph type="ftr" sz="quarter" idx="11"/>
          </p:nvPr>
        </p:nvSpPr>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12"/>
          </p:nvPr>
        </p:nvSpPr>
        <p:spPr/>
        <p:txBody>
          <a:bodyPr/>
          <a:lstStyle/>
          <a:p>
            <a:pPr rtl="0"/>
            <a:fld id="{E31375A4-56A4-47D6-9801-1991572033F7}" type="slidenum">
              <a:rPr lang="pl-PL" noProof="0" smtClean="0"/>
              <a:t>8</a:t>
            </a:fld>
            <a:endParaRPr lang="pl-PL" noProof="0"/>
          </a:p>
        </p:txBody>
      </p:sp>
      <p:pic>
        <p:nvPicPr>
          <p:cNvPr id="6" name="Obraz 5"/>
          <p:cNvPicPr>
            <a:picLocks noChangeAspect="1"/>
          </p:cNvPicPr>
          <p:nvPr/>
        </p:nvPicPr>
        <p:blipFill>
          <a:blip r:embed="rId2"/>
          <a:stretch>
            <a:fillRect/>
          </a:stretch>
        </p:blipFill>
        <p:spPr>
          <a:xfrm>
            <a:off x="4270033" y="1700072"/>
            <a:ext cx="2124075" cy="1104900"/>
          </a:xfrm>
          <a:prstGeom prst="rect">
            <a:avLst/>
          </a:prstGeom>
        </p:spPr>
      </p:pic>
      <p:pic>
        <p:nvPicPr>
          <p:cNvPr id="7" name="Obraz 6"/>
          <p:cNvPicPr>
            <a:picLocks noChangeAspect="1"/>
          </p:cNvPicPr>
          <p:nvPr/>
        </p:nvPicPr>
        <p:blipFill>
          <a:blip r:embed="rId3"/>
          <a:stretch>
            <a:fillRect/>
          </a:stretch>
        </p:blipFill>
        <p:spPr>
          <a:xfrm>
            <a:off x="4379389" y="2708142"/>
            <a:ext cx="3248025" cy="1171575"/>
          </a:xfrm>
          <a:prstGeom prst="rect">
            <a:avLst/>
          </a:prstGeom>
        </p:spPr>
      </p:pic>
      <p:pic>
        <p:nvPicPr>
          <p:cNvPr id="8" name="Obraz 7"/>
          <p:cNvPicPr>
            <a:picLocks noChangeAspect="1"/>
          </p:cNvPicPr>
          <p:nvPr/>
        </p:nvPicPr>
        <p:blipFill>
          <a:blip r:embed="rId4"/>
          <a:stretch>
            <a:fillRect/>
          </a:stretch>
        </p:blipFill>
        <p:spPr>
          <a:xfrm>
            <a:off x="4270033" y="4001947"/>
            <a:ext cx="3305175" cy="1114425"/>
          </a:xfrm>
          <a:prstGeom prst="rect">
            <a:avLst/>
          </a:prstGeom>
        </p:spPr>
      </p:pic>
    </p:spTree>
    <p:extLst>
      <p:ext uri="{BB962C8B-B14F-4D97-AF65-F5344CB8AC3E}">
        <p14:creationId xmlns:p14="http://schemas.microsoft.com/office/powerpoint/2010/main" val="392080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lt-LT" dirty="0"/>
              <a:t>Reikalingi matematikos pagrindai</a:t>
            </a:r>
            <a:endParaRPr lang="en-US" dirty="0"/>
          </a:p>
        </p:txBody>
      </p:sp>
      <p:sp>
        <p:nvSpPr>
          <p:cNvPr id="3" name="Symbol zastępczy zawartości 2"/>
          <p:cNvSpPr>
            <a:spLocks noGrp="1"/>
          </p:cNvSpPr>
          <p:nvPr>
            <p:ph idx="1"/>
          </p:nvPr>
        </p:nvSpPr>
        <p:spPr/>
        <p:txBody>
          <a:bodyPr/>
          <a:lstStyle/>
          <a:p>
            <a:r>
              <a:rPr lang="lt-LT" dirty="0" smtClean="0"/>
              <a:t>Kovariacija</a:t>
            </a:r>
          </a:p>
          <a:p>
            <a:endParaRPr lang="lt-LT" dirty="0"/>
          </a:p>
          <a:p>
            <a:r>
              <a:rPr lang="lt-LT" dirty="0" smtClean="0"/>
              <a:t>Kovariacijų matrica </a:t>
            </a:r>
            <a:r>
              <a:rPr lang="pl-PL" dirty="0" smtClean="0"/>
              <a:t>2D </a:t>
            </a:r>
            <a:r>
              <a:rPr lang="pl-PL" dirty="0" err="1" smtClean="0"/>
              <a:t>atveju</a:t>
            </a:r>
            <a:endParaRPr lang="pl-PL" dirty="0" smtClean="0"/>
          </a:p>
          <a:p>
            <a:endParaRPr lang="pl-PL" dirty="0"/>
          </a:p>
          <a:p>
            <a:r>
              <a:rPr lang="pl-PL" dirty="0" err="1" smtClean="0"/>
              <a:t>Tikrin</a:t>
            </a:r>
            <a:r>
              <a:rPr lang="lt-LT" dirty="0" smtClean="0"/>
              <a:t>ės reikšmės ir </a:t>
            </a:r>
            <a:r>
              <a:rPr lang="pl-PL" dirty="0" err="1" smtClean="0"/>
              <a:t>vektoriai</a:t>
            </a:r>
            <a:endParaRPr lang="en-US" dirty="0"/>
          </a:p>
        </p:txBody>
      </p:sp>
      <p:sp>
        <p:nvSpPr>
          <p:cNvPr id="4" name="Symbol zastępczy stopki 3"/>
          <p:cNvSpPr>
            <a:spLocks noGrp="1"/>
          </p:cNvSpPr>
          <p:nvPr>
            <p:ph type="ftr" sz="quarter" idx="11"/>
          </p:nvPr>
        </p:nvSpPr>
        <p:spPr/>
        <p:txBody>
          <a:bodyPr/>
          <a:lstStyle/>
          <a:p>
            <a:pPr rtl="0"/>
            <a:r>
              <a:rPr lang="pl-PL" noProof="0" smtClean="0"/>
              <a:t>https://goo.gl/Cr3yHf </a:t>
            </a:r>
            <a:endParaRPr lang="pl-PL" noProof="0"/>
          </a:p>
        </p:txBody>
      </p:sp>
      <p:sp>
        <p:nvSpPr>
          <p:cNvPr id="5" name="Symbol zastępczy numeru slajdu 4"/>
          <p:cNvSpPr>
            <a:spLocks noGrp="1"/>
          </p:cNvSpPr>
          <p:nvPr>
            <p:ph type="sldNum" sz="quarter" idx="12"/>
          </p:nvPr>
        </p:nvSpPr>
        <p:spPr/>
        <p:txBody>
          <a:bodyPr/>
          <a:lstStyle/>
          <a:p>
            <a:pPr rtl="0"/>
            <a:fld id="{E31375A4-56A4-47D6-9801-1991572033F7}" type="slidenum">
              <a:rPr lang="pl-PL" noProof="0" smtClean="0"/>
              <a:t>9</a:t>
            </a:fld>
            <a:endParaRPr lang="pl-PL" noProof="0"/>
          </a:p>
        </p:txBody>
      </p:sp>
      <p:pic>
        <p:nvPicPr>
          <p:cNvPr id="6" name="Obraz 5"/>
          <p:cNvPicPr>
            <a:picLocks noChangeAspect="1"/>
          </p:cNvPicPr>
          <p:nvPr/>
        </p:nvPicPr>
        <p:blipFill>
          <a:blip r:embed="rId2"/>
          <a:stretch>
            <a:fillRect/>
          </a:stretch>
        </p:blipFill>
        <p:spPr>
          <a:xfrm>
            <a:off x="5282181" y="1730379"/>
            <a:ext cx="5010150" cy="828675"/>
          </a:xfrm>
          <a:prstGeom prst="rect">
            <a:avLst/>
          </a:prstGeom>
        </p:spPr>
      </p:pic>
      <p:pic>
        <p:nvPicPr>
          <p:cNvPr id="7" name="Obraz 6"/>
          <p:cNvPicPr>
            <a:picLocks noChangeAspect="1"/>
          </p:cNvPicPr>
          <p:nvPr/>
        </p:nvPicPr>
        <p:blipFill>
          <a:blip r:embed="rId3"/>
          <a:stretch>
            <a:fillRect/>
          </a:stretch>
        </p:blipFill>
        <p:spPr>
          <a:xfrm>
            <a:off x="5305485" y="2560639"/>
            <a:ext cx="3571875" cy="1076325"/>
          </a:xfrm>
          <a:prstGeom prst="rect">
            <a:avLst/>
          </a:prstGeom>
        </p:spPr>
      </p:pic>
      <p:pic>
        <p:nvPicPr>
          <p:cNvPr id="8" name="Obraz 7"/>
          <p:cNvPicPr>
            <a:picLocks noChangeAspect="1"/>
          </p:cNvPicPr>
          <p:nvPr/>
        </p:nvPicPr>
        <p:blipFill>
          <a:blip r:embed="rId4"/>
          <a:stretch>
            <a:fillRect/>
          </a:stretch>
        </p:blipFill>
        <p:spPr>
          <a:xfrm>
            <a:off x="5305485" y="3967028"/>
            <a:ext cx="1381125" cy="552450"/>
          </a:xfrm>
          <a:prstGeom prst="rect">
            <a:avLst/>
          </a:prstGeom>
        </p:spPr>
      </p:pic>
      <p:pic>
        <p:nvPicPr>
          <p:cNvPr id="9" name="Obraz 8"/>
          <p:cNvPicPr>
            <a:picLocks noChangeAspect="1"/>
          </p:cNvPicPr>
          <p:nvPr/>
        </p:nvPicPr>
        <p:blipFill>
          <a:blip r:embed="rId5"/>
          <a:stretch>
            <a:fillRect/>
          </a:stretch>
        </p:blipFill>
        <p:spPr>
          <a:xfrm>
            <a:off x="6904479" y="3846438"/>
            <a:ext cx="2366843" cy="2237742"/>
          </a:xfrm>
          <a:prstGeom prst="rect">
            <a:avLst/>
          </a:prstGeom>
        </p:spPr>
      </p:pic>
    </p:spTree>
    <p:extLst>
      <p:ext uri="{BB962C8B-B14F-4D97-AF65-F5344CB8AC3E}">
        <p14:creationId xmlns:p14="http://schemas.microsoft.com/office/powerpoint/2010/main" val="108613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iatka rombowa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39_TF03031015.potx" id="{4D65A8BD-EAED-42A8-90ED-46FBFF649AA9}" vid="{E9D162E4-C55D-4008-B6CB-85664728A95C}"/>
    </a:ext>
  </a:extLst>
</a:theme>
</file>

<file path=ppt/theme/theme2.xml><?xml version="1.0" encoding="utf-8"?>
<a:theme xmlns:a="http://schemas.openxmlformats.org/drawingml/2006/main" name="Motyw pakietu Offic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yw pakietu Offic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Prezentacja biznesowa z siatką rombową (panoramiczna)</Template>
  <TotalTime>10962</TotalTime>
  <Words>2045</Words>
  <Application>Microsoft Office PowerPoint</Application>
  <PresentationFormat>Panoramiczny</PresentationFormat>
  <Paragraphs>680</Paragraphs>
  <Slides>53</Slides>
  <Notes>2</Notes>
  <HiddenSlides>1</HiddenSlides>
  <MMClips>0</MMClips>
  <ScaleCrop>false</ScaleCrop>
  <HeadingPairs>
    <vt:vector size="8" baseType="variant">
      <vt:variant>
        <vt:lpstr>Używane czcionki</vt:lpstr>
      </vt:variant>
      <vt:variant>
        <vt:i4>3</vt:i4>
      </vt:variant>
      <vt:variant>
        <vt:lpstr>Motyw</vt:lpstr>
      </vt:variant>
      <vt:variant>
        <vt:i4>1</vt:i4>
      </vt:variant>
      <vt:variant>
        <vt:lpstr>Osadzone serwery OLE</vt:lpstr>
      </vt:variant>
      <vt:variant>
        <vt:i4>1</vt:i4>
      </vt:variant>
      <vt:variant>
        <vt:lpstr>Tytuły slajdów</vt:lpstr>
      </vt:variant>
      <vt:variant>
        <vt:i4>53</vt:i4>
      </vt:variant>
    </vt:vector>
  </HeadingPairs>
  <TitlesOfParts>
    <vt:vector size="58" baseType="lpstr">
      <vt:lpstr>Arial</vt:lpstr>
      <vt:lpstr>Arial Narrow</vt:lpstr>
      <vt:lpstr>Calibri</vt:lpstr>
      <vt:lpstr>Siatka rombowa 16x9</vt:lpstr>
      <vt:lpstr>Photo Editor Photo</vt:lpstr>
      <vt:lpstr>Mašininio mokymosi pagrindai:  Savybių išskyrimas Praleistų reikšmių apdorojimas Esminių komponenčių analizė PCA Atraminių vektorių metodas SVM Bajeso teorema  Ada Boost metodas</vt:lpstr>
      <vt:lpstr>Savybių vektoriaus parinkimas</vt:lpstr>
      <vt:lpstr>Ad Game</vt:lpstr>
      <vt:lpstr>Prezentacja programu PowerPoint</vt:lpstr>
      <vt:lpstr>Pearson’s  correlation  matrix of  parameters</vt:lpstr>
      <vt:lpstr>PCA – principal component analysis</vt:lpstr>
      <vt:lpstr>Principal Components Analysis (PCA)</vt:lpstr>
      <vt:lpstr>Reikalingi matematikos pagrindai</vt:lpstr>
      <vt:lpstr>Reikalingi matematikos pagrindai</vt:lpstr>
      <vt:lpstr>Reikalingi matematikos pagrindai</vt:lpstr>
      <vt:lpstr>PCA</vt:lpstr>
      <vt:lpstr>PCA – problemos apibrėžimas</vt:lpstr>
      <vt:lpstr>PCA algoritmas (naudojant kovariacijos matricą)</vt:lpstr>
      <vt:lpstr>PCA algoritmas (naudojant kovariacijos matricą)</vt:lpstr>
      <vt:lpstr>PCA algoritmas (naudojant kovariacijos matricą)</vt:lpstr>
      <vt:lpstr>PCA algoritmas (naudojant kovariacijos matricą)</vt:lpstr>
      <vt:lpstr>PCA taikymai – tikriniai veidai (ang.eigenfaces)</vt:lpstr>
      <vt:lpstr>PCA taikymai – tikriniai veidai (ang.eigenfaces)</vt:lpstr>
      <vt:lpstr>PCA taikymai – tikriniai veidai (ang.eigenfaces)</vt:lpstr>
      <vt:lpstr>Tikriniai veidai: atpažinimas</vt:lpstr>
      <vt:lpstr>Tikriniai veidai: atpažinimas</vt:lpstr>
      <vt:lpstr>PCA apibendrinimas</vt:lpstr>
      <vt:lpstr>Atraminių vektorių skaičiavimas (ang. - Support vector machine)</vt:lpstr>
      <vt:lpstr>SMV tikslas – sukurti (hyper)plokštumą kuri klasifikuotų apmokymo vektorius į dvi klases</vt:lpstr>
      <vt:lpstr>Geriausias sprendimas - kai (hyper)plokštuma suteiks didžiausias paraštes abiems klasėms</vt:lpstr>
      <vt:lpstr>SVM</vt:lpstr>
      <vt:lpstr>Atstumų apibrėžimas</vt:lpstr>
      <vt:lpstr>Vektoriaus     minimizavimas</vt:lpstr>
      <vt:lpstr>Iliustracija</vt:lpstr>
      <vt:lpstr>Iliustracija</vt:lpstr>
      <vt:lpstr>Prezentacja programu PowerPoint</vt:lpstr>
      <vt:lpstr>Thomas Bayes  (1701–1761)</vt:lpstr>
      <vt:lpstr>Sąlyginė ir nesąlyginė tikimybės</vt:lpstr>
      <vt:lpstr>Sąlyginė ir nesąlyginė tikimybės (c’d)</vt:lpstr>
      <vt:lpstr>Bajeso teorema</vt:lpstr>
      <vt:lpstr>Prezentacja programu PowerPoint</vt:lpstr>
      <vt:lpstr>Bajeso klasifikacija</vt:lpstr>
      <vt:lpstr>Bajeso klasifikacija</vt:lpstr>
      <vt:lpstr>Bajeso klasifikacija</vt:lpstr>
      <vt:lpstr>Klasifikacijos pavyzdys naudojant Bajeso teoremą</vt:lpstr>
      <vt:lpstr>Klasifikacijos pavyzdys naudojant Bajeso teoremą</vt:lpstr>
      <vt:lpstr>Klasifikacijos pavyzdys naudojant Bajeso teoremą</vt:lpstr>
      <vt:lpstr>Klasifikacijos pavyzdys naudojant Bajeso teoremą</vt:lpstr>
      <vt:lpstr>Klasifikacijos pavyzdys naudojant Bajeso teoremą</vt:lpstr>
      <vt:lpstr>Klasifikacijos pavyzdys naudojant Bajeso teoremą</vt:lpstr>
      <vt:lpstr>Klasifikacijos pavyzdys naudojant Bajeso teoremą</vt:lpstr>
      <vt:lpstr>Kiti taikymai - pavyzdys</vt:lpstr>
      <vt:lpstr>Kiti taikymai – pavyzdys (c’d)</vt:lpstr>
      <vt:lpstr>Kiti taikymai – pavyzdys (c’d)</vt:lpstr>
      <vt:lpstr>Kitas pavyzdys </vt:lpstr>
      <vt:lpstr>Ada Boosting mokymosi metodas</vt:lpstr>
      <vt:lpstr>Ada Boosting mokymosi metodas</vt:lpstr>
      <vt:lpstr>Ada Boosting mokymosi metodas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Układ Tytuł</dc:title>
  <dc:creator>G. Budnik</dc:creator>
  <cp:lastModifiedBy>G. Budnik</cp:lastModifiedBy>
  <cp:revision>56</cp:revision>
  <dcterms:created xsi:type="dcterms:W3CDTF">2019-02-20T20:04:08Z</dcterms:created>
  <dcterms:modified xsi:type="dcterms:W3CDTF">2019-03-14T07:04:30Z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